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9" r:id="rId5"/>
    <p:sldMasterId id="2147483722" r:id="rId6"/>
  </p:sldMasterIdLst>
  <p:notesMasterIdLst>
    <p:notesMasterId r:id="rId33"/>
  </p:notesMasterIdLst>
  <p:handoutMasterIdLst>
    <p:handoutMasterId r:id="rId34"/>
  </p:handoutMasterIdLst>
  <p:sldIdLst>
    <p:sldId id="435" r:id="rId7"/>
    <p:sldId id="455" r:id="rId8"/>
    <p:sldId id="480" r:id="rId9"/>
    <p:sldId id="383" r:id="rId10"/>
    <p:sldId id="497" r:id="rId11"/>
    <p:sldId id="470" r:id="rId12"/>
    <p:sldId id="499" r:id="rId13"/>
    <p:sldId id="471" r:id="rId14"/>
    <p:sldId id="485" r:id="rId15"/>
    <p:sldId id="496" r:id="rId16"/>
    <p:sldId id="498" r:id="rId17"/>
    <p:sldId id="479" r:id="rId18"/>
    <p:sldId id="473" r:id="rId19"/>
    <p:sldId id="475" r:id="rId20"/>
    <p:sldId id="477" r:id="rId21"/>
    <p:sldId id="478" r:id="rId22"/>
    <p:sldId id="447" r:id="rId23"/>
    <p:sldId id="492" r:id="rId24"/>
    <p:sldId id="493" r:id="rId25"/>
    <p:sldId id="494" r:id="rId26"/>
    <p:sldId id="495" r:id="rId27"/>
    <p:sldId id="487" r:id="rId28"/>
    <p:sldId id="488" r:id="rId29"/>
    <p:sldId id="483" r:id="rId30"/>
    <p:sldId id="484" r:id="rId31"/>
    <p:sldId id="448" r:id="rId3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B000"/>
    <a:srgbClr val="0080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8962" autoAdjust="0"/>
  </p:normalViewPr>
  <p:slideViewPr>
    <p:cSldViewPr>
      <p:cViewPr varScale="1">
        <p:scale>
          <a:sx n="90" d="100"/>
          <a:sy n="90" d="100"/>
        </p:scale>
        <p:origin x="2214" y="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p:cViewPr varScale="1">
        <p:scale>
          <a:sx n="64" d="100"/>
          <a:sy n="64" d="100"/>
        </p:scale>
        <p:origin x="792"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D4B5C4-D1E6-4404-8C85-47A706D9A5A7}"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EE6C619-B073-409D-9A95-915AC585B1A3}">
      <dgm:prSet custT="1"/>
      <dgm:spPr/>
      <dgm:t>
        <a:bodyPr/>
        <a:lstStyle/>
        <a:p>
          <a:pPr>
            <a:lnSpc>
              <a:spcPct val="100000"/>
            </a:lnSpc>
          </a:pPr>
          <a:r>
            <a:rPr lang="en-US" sz="2000" dirty="0"/>
            <a:t>Agricultural</a:t>
          </a:r>
        </a:p>
      </dgm:t>
    </dgm:pt>
    <dgm:pt modelId="{1634495C-5A83-4C50-9851-E183C91251AA}" type="parTrans" cxnId="{F97F749D-86A4-4B3B-92B1-D2FEE1801EF4}">
      <dgm:prSet/>
      <dgm:spPr/>
      <dgm:t>
        <a:bodyPr/>
        <a:lstStyle/>
        <a:p>
          <a:endParaRPr lang="en-US"/>
        </a:p>
      </dgm:t>
    </dgm:pt>
    <dgm:pt modelId="{3C5E6A37-C717-40E2-8F1B-62F4EC98DC8F}" type="sibTrans" cxnId="{F97F749D-86A4-4B3B-92B1-D2FEE1801EF4}">
      <dgm:prSet/>
      <dgm:spPr/>
      <dgm:t>
        <a:bodyPr/>
        <a:lstStyle/>
        <a:p>
          <a:pPr>
            <a:lnSpc>
              <a:spcPct val="100000"/>
            </a:lnSpc>
          </a:pPr>
          <a:endParaRPr lang="en-US"/>
        </a:p>
      </dgm:t>
    </dgm:pt>
    <dgm:pt modelId="{A2B88133-59E3-4970-87E0-5DF71E36E464}">
      <dgm:prSet custT="1"/>
      <dgm:spPr/>
      <dgm:t>
        <a:bodyPr/>
        <a:lstStyle/>
        <a:p>
          <a:pPr>
            <a:lnSpc>
              <a:spcPct val="100000"/>
            </a:lnSpc>
          </a:pPr>
          <a:r>
            <a:rPr lang="en-US" sz="2000" dirty="0"/>
            <a:t>Recreational</a:t>
          </a:r>
        </a:p>
      </dgm:t>
    </dgm:pt>
    <dgm:pt modelId="{D5335B95-67CE-4DA6-9AEF-94AE25B84CB6}" type="parTrans" cxnId="{EC79DB3D-B619-4251-B155-98359F541F73}">
      <dgm:prSet/>
      <dgm:spPr/>
      <dgm:t>
        <a:bodyPr/>
        <a:lstStyle/>
        <a:p>
          <a:endParaRPr lang="en-US"/>
        </a:p>
      </dgm:t>
    </dgm:pt>
    <dgm:pt modelId="{48D32802-CD8E-4F5F-92C8-F15DF79D7B42}" type="sibTrans" cxnId="{EC79DB3D-B619-4251-B155-98359F541F73}">
      <dgm:prSet/>
      <dgm:spPr/>
      <dgm:t>
        <a:bodyPr/>
        <a:lstStyle/>
        <a:p>
          <a:pPr>
            <a:lnSpc>
              <a:spcPct val="100000"/>
            </a:lnSpc>
          </a:pPr>
          <a:endParaRPr lang="en-US"/>
        </a:p>
      </dgm:t>
    </dgm:pt>
    <dgm:pt modelId="{B311CE6D-4C27-4DD7-8469-44E265F23A0D}">
      <dgm:prSet custT="1"/>
      <dgm:spPr/>
      <dgm:t>
        <a:bodyPr/>
        <a:lstStyle/>
        <a:p>
          <a:pPr>
            <a:lnSpc>
              <a:spcPct val="100000"/>
            </a:lnSpc>
          </a:pPr>
          <a:r>
            <a:rPr lang="en-US" sz="2000" dirty="0"/>
            <a:t>Driveways, roads, fences &amp; parking</a:t>
          </a:r>
        </a:p>
      </dgm:t>
    </dgm:pt>
    <dgm:pt modelId="{2D112548-45AC-4F43-A265-0068A28D5AE3}" type="parTrans" cxnId="{6241654D-B123-4C92-A779-F18650747EB7}">
      <dgm:prSet/>
      <dgm:spPr/>
      <dgm:t>
        <a:bodyPr/>
        <a:lstStyle/>
        <a:p>
          <a:endParaRPr lang="en-US"/>
        </a:p>
      </dgm:t>
    </dgm:pt>
    <dgm:pt modelId="{2D3EC416-454E-4DBA-AC8B-D63ED9CE493E}" type="sibTrans" cxnId="{6241654D-B123-4C92-A779-F18650747EB7}">
      <dgm:prSet/>
      <dgm:spPr/>
      <dgm:t>
        <a:bodyPr/>
        <a:lstStyle/>
        <a:p>
          <a:pPr>
            <a:lnSpc>
              <a:spcPct val="100000"/>
            </a:lnSpc>
          </a:pPr>
          <a:endParaRPr lang="en-US"/>
        </a:p>
      </dgm:t>
    </dgm:pt>
    <dgm:pt modelId="{072CDF85-516E-4610-A4FF-392337432375}">
      <dgm:prSet custT="1"/>
      <dgm:spPr/>
      <dgm:t>
        <a:bodyPr/>
        <a:lstStyle/>
        <a:p>
          <a:pPr>
            <a:lnSpc>
              <a:spcPct val="100000"/>
            </a:lnSpc>
          </a:pPr>
          <a:r>
            <a:rPr lang="en-US" sz="2000" dirty="0"/>
            <a:t>Energy &amp; Utilities</a:t>
          </a:r>
        </a:p>
      </dgm:t>
    </dgm:pt>
    <dgm:pt modelId="{005700B5-981C-44B7-A26A-D72B869D1200}" type="parTrans" cxnId="{3FB3DB6A-E011-4115-8EB0-3C2FFE2F8B6F}">
      <dgm:prSet/>
      <dgm:spPr/>
      <dgm:t>
        <a:bodyPr/>
        <a:lstStyle/>
        <a:p>
          <a:endParaRPr lang="en-US"/>
        </a:p>
      </dgm:t>
    </dgm:pt>
    <dgm:pt modelId="{273BA1FD-47C0-4E7E-B93E-75A93D93FADF}" type="sibTrans" cxnId="{3FB3DB6A-E011-4115-8EB0-3C2FFE2F8B6F}">
      <dgm:prSet/>
      <dgm:spPr/>
      <dgm:t>
        <a:bodyPr/>
        <a:lstStyle/>
        <a:p>
          <a:pPr>
            <a:lnSpc>
              <a:spcPct val="100000"/>
            </a:lnSpc>
          </a:pPr>
          <a:endParaRPr lang="en-US"/>
        </a:p>
      </dgm:t>
    </dgm:pt>
    <dgm:pt modelId="{1945E547-1FB6-4522-A730-5B65A967C1C0}">
      <dgm:prSet custT="1"/>
      <dgm:spPr/>
      <dgm:t>
        <a:bodyPr/>
        <a:lstStyle/>
        <a:p>
          <a:pPr>
            <a:lnSpc>
              <a:spcPct val="100000"/>
            </a:lnSpc>
          </a:pPr>
          <a:r>
            <a:rPr lang="en-US" sz="2000" dirty="0"/>
            <a:t>Hydrological &amp; Riparian</a:t>
          </a:r>
        </a:p>
      </dgm:t>
    </dgm:pt>
    <dgm:pt modelId="{631EF7D0-B9EB-432D-9C8E-5E251E178A82}" type="parTrans" cxnId="{A070A05C-BE90-4F78-89C8-AFCD8AD37526}">
      <dgm:prSet/>
      <dgm:spPr/>
      <dgm:t>
        <a:bodyPr/>
        <a:lstStyle/>
        <a:p>
          <a:endParaRPr lang="en-US"/>
        </a:p>
      </dgm:t>
    </dgm:pt>
    <dgm:pt modelId="{F45E7DCD-3CA5-4FAC-96D7-ACF3F1AA6264}" type="sibTrans" cxnId="{A070A05C-BE90-4F78-89C8-AFCD8AD37526}">
      <dgm:prSet/>
      <dgm:spPr/>
      <dgm:t>
        <a:bodyPr/>
        <a:lstStyle/>
        <a:p>
          <a:pPr>
            <a:lnSpc>
              <a:spcPct val="100000"/>
            </a:lnSpc>
          </a:pPr>
          <a:endParaRPr lang="en-US"/>
        </a:p>
      </dgm:t>
    </dgm:pt>
    <dgm:pt modelId="{F864C404-14D1-4AC5-9116-67925DAEA5ED}">
      <dgm:prSet custT="1"/>
      <dgm:spPr/>
      <dgm:t>
        <a:bodyPr/>
        <a:lstStyle/>
        <a:p>
          <a:pPr>
            <a:lnSpc>
              <a:spcPct val="100000"/>
            </a:lnSpc>
          </a:pPr>
          <a:r>
            <a:rPr lang="en-US" sz="2000" dirty="0"/>
            <a:t>Signs &amp; Billboards</a:t>
          </a:r>
        </a:p>
      </dgm:t>
    </dgm:pt>
    <dgm:pt modelId="{5CA8F1B5-0F78-4C2E-ADA7-E2A61AD3E38D}" type="parTrans" cxnId="{83CA6847-82E9-43FB-B853-D7A1DE6B3148}">
      <dgm:prSet/>
      <dgm:spPr/>
      <dgm:t>
        <a:bodyPr/>
        <a:lstStyle/>
        <a:p>
          <a:endParaRPr lang="en-US"/>
        </a:p>
      </dgm:t>
    </dgm:pt>
    <dgm:pt modelId="{F9DC4D6D-B119-4FB6-94E9-066CB0E2A2BA}" type="sibTrans" cxnId="{83CA6847-82E9-43FB-B853-D7A1DE6B3148}">
      <dgm:prSet/>
      <dgm:spPr/>
      <dgm:t>
        <a:bodyPr/>
        <a:lstStyle/>
        <a:p>
          <a:pPr>
            <a:lnSpc>
              <a:spcPct val="100000"/>
            </a:lnSpc>
          </a:pPr>
          <a:endParaRPr lang="en-US"/>
        </a:p>
      </dgm:t>
    </dgm:pt>
    <dgm:pt modelId="{769E9C80-F0A2-4BD8-B2D6-423D7BB6B5A7}">
      <dgm:prSet custT="1"/>
      <dgm:spPr/>
      <dgm:t>
        <a:bodyPr/>
        <a:lstStyle/>
        <a:p>
          <a:pPr>
            <a:lnSpc>
              <a:spcPct val="100000"/>
            </a:lnSpc>
          </a:pPr>
          <a:r>
            <a:rPr lang="en-US" sz="2000" dirty="0"/>
            <a:t>Construction Related</a:t>
          </a:r>
        </a:p>
      </dgm:t>
    </dgm:pt>
    <dgm:pt modelId="{380D1A30-29C3-409B-AA87-7888C6DDDBBD}" type="parTrans" cxnId="{8E8107BD-B770-451F-8AC2-5EB1A6677015}">
      <dgm:prSet/>
      <dgm:spPr/>
      <dgm:t>
        <a:bodyPr/>
        <a:lstStyle/>
        <a:p>
          <a:endParaRPr lang="en-US"/>
        </a:p>
      </dgm:t>
    </dgm:pt>
    <dgm:pt modelId="{34B9A130-0E7C-4EBB-9B60-FDEAFF1F4422}" type="sibTrans" cxnId="{8E8107BD-B770-451F-8AC2-5EB1A6677015}">
      <dgm:prSet/>
      <dgm:spPr/>
      <dgm:t>
        <a:bodyPr/>
        <a:lstStyle/>
        <a:p>
          <a:pPr>
            <a:lnSpc>
              <a:spcPct val="100000"/>
            </a:lnSpc>
          </a:pPr>
          <a:endParaRPr lang="en-US"/>
        </a:p>
      </dgm:t>
    </dgm:pt>
    <dgm:pt modelId="{A7BF336C-11B8-4E46-8451-22A7DB0CFAD6}">
      <dgm:prSet custT="1"/>
      <dgm:spPr/>
      <dgm:t>
        <a:bodyPr/>
        <a:lstStyle/>
        <a:p>
          <a:pPr>
            <a:lnSpc>
              <a:spcPct val="100000"/>
            </a:lnSpc>
          </a:pPr>
          <a:r>
            <a:rPr lang="en-US" sz="2000" dirty="0"/>
            <a:t>Mineral Extraction</a:t>
          </a:r>
        </a:p>
      </dgm:t>
    </dgm:pt>
    <dgm:pt modelId="{ED7708D1-D861-4676-8F84-3D7039BADC4B}" type="parTrans" cxnId="{589445EF-16DB-47B9-84C0-E3F93C0632FF}">
      <dgm:prSet/>
      <dgm:spPr/>
      <dgm:t>
        <a:bodyPr/>
        <a:lstStyle/>
        <a:p>
          <a:endParaRPr lang="en-US"/>
        </a:p>
      </dgm:t>
    </dgm:pt>
    <dgm:pt modelId="{6A2D7F27-9F78-43D9-BDB4-8F1A9AD90DD2}" type="sibTrans" cxnId="{589445EF-16DB-47B9-84C0-E3F93C0632FF}">
      <dgm:prSet/>
      <dgm:spPr/>
      <dgm:t>
        <a:bodyPr/>
        <a:lstStyle/>
        <a:p>
          <a:endParaRPr lang="en-US"/>
        </a:p>
      </dgm:t>
    </dgm:pt>
    <dgm:pt modelId="{B1CAE1C8-323C-45DC-A444-616FC9D9ACEA}" type="pres">
      <dgm:prSet presAssocID="{17D4B5C4-D1E6-4404-8C85-47A706D9A5A7}" presName="root" presStyleCnt="0">
        <dgm:presLayoutVars>
          <dgm:dir/>
          <dgm:resizeHandles val="exact"/>
        </dgm:presLayoutVars>
      </dgm:prSet>
      <dgm:spPr/>
    </dgm:pt>
    <dgm:pt modelId="{37F4396E-982A-44F6-861B-6A6CCD103461}" type="pres">
      <dgm:prSet presAssocID="{CEE6C619-B073-409D-9A95-915AC585B1A3}" presName="compNode" presStyleCnt="0"/>
      <dgm:spPr/>
    </dgm:pt>
    <dgm:pt modelId="{E018440B-78FC-44F1-B744-E412A724CC2E}" type="pres">
      <dgm:prSet presAssocID="{CEE6C619-B073-409D-9A95-915AC585B1A3}" presName="iconRect" presStyleLbl="node1" presStyleIdx="0" presStyleCnt="8" custScaleX="173587" custScaleY="154074" custLinFactX="-9544" custLinFactY="-41455" custLinFactNeighborX="-100000" custLinFactNeighborY="-100000"/>
      <dgm:spPr>
        <a:blipFill>
          <a:blip xmlns:r="http://schemas.openxmlformats.org/officeDocument/2006/relationships" r:embed="rId1">
            <a:duotone>
              <a:prstClr val="black"/>
              <a:schemeClr val="accent2">
                <a:tint val="45000"/>
                <a:satMod val="400000"/>
              </a:schemeClr>
            </a:duotone>
          </a:blip>
          <a:srcRect/>
          <a:stretch>
            <a:fillRect t="-6000" b="-6000"/>
          </a:stretch>
        </a:blipFill>
        <a:ln>
          <a:noFill/>
        </a:ln>
      </dgm:spPr>
      <dgm:extLst>
        <a:ext uri="{E40237B7-FDA0-4F09-8148-C483321AD2D9}">
          <dgm14:cNvPr xmlns:dgm14="http://schemas.microsoft.com/office/drawing/2010/diagram" id="0" name="" descr="Barn"/>
        </a:ext>
      </dgm:extLst>
    </dgm:pt>
    <dgm:pt modelId="{DE7D3D78-0A1A-4DF3-91F1-50D74AFB0177}" type="pres">
      <dgm:prSet presAssocID="{CEE6C619-B073-409D-9A95-915AC585B1A3}" presName="spaceRect" presStyleCnt="0"/>
      <dgm:spPr/>
    </dgm:pt>
    <dgm:pt modelId="{4F7973C0-8733-499C-9337-E54A9A2C6E86}" type="pres">
      <dgm:prSet presAssocID="{CEE6C619-B073-409D-9A95-915AC585B1A3}" presName="textRect" presStyleLbl="revTx" presStyleIdx="0" presStyleCnt="8" custScaleX="160951" custScaleY="83097" custLinFactY="-22872" custLinFactNeighborX="-54560" custLinFactNeighborY="-100000">
        <dgm:presLayoutVars>
          <dgm:chMax val="1"/>
          <dgm:chPref val="1"/>
        </dgm:presLayoutVars>
      </dgm:prSet>
      <dgm:spPr/>
    </dgm:pt>
    <dgm:pt modelId="{11F17F54-80CA-46CA-8140-FEB276F29714}" type="pres">
      <dgm:prSet presAssocID="{3C5E6A37-C717-40E2-8F1B-62F4EC98DC8F}" presName="sibTrans" presStyleCnt="0"/>
      <dgm:spPr/>
    </dgm:pt>
    <dgm:pt modelId="{BD399195-4E76-4B70-9E72-27A956AEFBF4}" type="pres">
      <dgm:prSet presAssocID="{A2B88133-59E3-4970-87E0-5DF71E36E464}" presName="compNode" presStyleCnt="0"/>
      <dgm:spPr/>
    </dgm:pt>
    <dgm:pt modelId="{25895410-2A6F-42DA-8FA8-C9BE5226783E}" type="pres">
      <dgm:prSet presAssocID="{A2B88133-59E3-4970-87E0-5DF71E36E464}" presName="iconRect" presStyleLbl="node1" presStyleIdx="1" presStyleCnt="8" custScaleX="196304" custScaleY="182198" custLinFactY="-37478" custLinFactNeighborX="-54817" custLinFactNeighborY="-100000"/>
      <dgm:spPr>
        <a:blipFill>
          <a:blip xmlns:r="http://schemas.openxmlformats.org/officeDocument/2006/relationships" r:embed="rId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Fishing"/>
        </a:ext>
      </dgm:extLst>
    </dgm:pt>
    <dgm:pt modelId="{EDF109CD-7EAC-4891-98F6-B35448C704F2}" type="pres">
      <dgm:prSet presAssocID="{A2B88133-59E3-4970-87E0-5DF71E36E464}" presName="spaceRect" presStyleCnt="0"/>
      <dgm:spPr/>
    </dgm:pt>
    <dgm:pt modelId="{FC016C16-8617-4DCA-BF88-AF9812B56B21}" type="pres">
      <dgm:prSet presAssocID="{A2B88133-59E3-4970-87E0-5DF71E36E464}" presName="textRect" presStyleLbl="revTx" presStyleIdx="1" presStyleCnt="8" custFlipHor="1" custScaleX="191842" custLinFactY="-17014" custLinFactNeighborX="-26268" custLinFactNeighborY="-100000">
        <dgm:presLayoutVars>
          <dgm:chMax val="1"/>
          <dgm:chPref val="1"/>
        </dgm:presLayoutVars>
      </dgm:prSet>
      <dgm:spPr/>
    </dgm:pt>
    <dgm:pt modelId="{27255E9D-5A24-422E-B1F2-EC38E6F08C20}" type="pres">
      <dgm:prSet presAssocID="{48D32802-CD8E-4F5F-92C8-F15DF79D7B42}" presName="sibTrans" presStyleCnt="0"/>
      <dgm:spPr/>
    </dgm:pt>
    <dgm:pt modelId="{2BBDEC65-3FFA-443C-8318-00BD8BC172BE}" type="pres">
      <dgm:prSet presAssocID="{B311CE6D-4C27-4DD7-8469-44E265F23A0D}" presName="compNode" presStyleCnt="0"/>
      <dgm:spPr/>
    </dgm:pt>
    <dgm:pt modelId="{7C6F15AC-F1C9-453D-9104-17FCCE29BBEA}" type="pres">
      <dgm:prSet presAssocID="{B311CE6D-4C27-4DD7-8469-44E265F23A0D}" presName="iconRect" presStyleLbl="node1" presStyleIdx="2" presStyleCnt="8" custScaleX="196511" custScaleY="149792" custLinFactNeighborX="-49493" custLinFactNeighborY="-83849"/>
      <dgm:spPr>
        <a:blipFill>
          <a:blip xmlns:r="http://schemas.openxmlformats.org/officeDocument/2006/relationships" r:embed="rId3" cstate="print">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Car"/>
        </a:ext>
      </dgm:extLst>
    </dgm:pt>
    <dgm:pt modelId="{E9F4A75E-66ED-4F47-85D3-C9F972E535AE}" type="pres">
      <dgm:prSet presAssocID="{B311CE6D-4C27-4DD7-8469-44E265F23A0D}" presName="spaceRect" presStyleCnt="0"/>
      <dgm:spPr/>
    </dgm:pt>
    <dgm:pt modelId="{4F9AC103-A5CE-43BE-A70F-6BD229427BEB}" type="pres">
      <dgm:prSet presAssocID="{B311CE6D-4C27-4DD7-8469-44E265F23A0D}" presName="textRect" presStyleLbl="revTx" presStyleIdx="2" presStyleCnt="8" custScaleX="258217" custScaleY="204572" custLinFactNeighborX="-8515" custLinFactNeighborY="-35050">
        <dgm:presLayoutVars>
          <dgm:chMax val="1"/>
          <dgm:chPref val="1"/>
        </dgm:presLayoutVars>
      </dgm:prSet>
      <dgm:spPr/>
    </dgm:pt>
    <dgm:pt modelId="{DC541892-10BD-4529-A694-286A4A95AF78}" type="pres">
      <dgm:prSet presAssocID="{2D3EC416-454E-4DBA-AC8B-D63ED9CE493E}" presName="sibTrans" presStyleCnt="0"/>
      <dgm:spPr/>
    </dgm:pt>
    <dgm:pt modelId="{54F813AC-4629-494A-A059-ADAC8DDE0D98}" type="pres">
      <dgm:prSet presAssocID="{072CDF85-516E-4610-A4FF-392337432375}" presName="compNode" presStyleCnt="0"/>
      <dgm:spPr/>
    </dgm:pt>
    <dgm:pt modelId="{73B887B5-56CE-4B76-92DB-CC80A905232A}" type="pres">
      <dgm:prSet presAssocID="{072CDF85-516E-4610-A4FF-392337432375}" presName="iconRect" presStyleLbl="node1" presStyleIdx="3" presStyleCnt="8" custScaleX="152514" custScaleY="150896" custLinFactNeighborX="57808" custLinFactNeighborY="-90853"/>
      <dgm:spPr>
        <a:blipFill>
          <a:blip xmlns:r="http://schemas.openxmlformats.org/officeDocument/2006/relationships" r:embed="rId4" cstate="print">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Light Bulb and Gear"/>
        </a:ext>
      </dgm:extLst>
    </dgm:pt>
    <dgm:pt modelId="{91254034-639B-407E-A310-45A44A6F8571}" type="pres">
      <dgm:prSet presAssocID="{072CDF85-516E-4610-A4FF-392337432375}" presName="spaceRect" presStyleCnt="0"/>
      <dgm:spPr/>
    </dgm:pt>
    <dgm:pt modelId="{7B75B030-A2E0-4E13-85BD-E871BD2DC1B3}" type="pres">
      <dgm:prSet presAssocID="{072CDF85-516E-4610-A4FF-392337432375}" presName="textRect" presStyleLbl="revTx" presStyleIdx="3" presStyleCnt="8" custScaleX="203974" custScaleY="197963" custLinFactNeighborX="26993" custLinFactNeighborY="-26133">
        <dgm:presLayoutVars>
          <dgm:chMax val="1"/>
          <dgm:chPref val="1"/>
        </dgm:presLayoutVars>
      </dgm:prSet>
      <dgm:spPr/>
    </dgm:pt>
    <dgm:pt modelId="{4D08F054-F51C-4176-8B06-4381ACC2B0EB}" type="pres">
      <dgm:prSet presAssocID="{273BA1FD-47C0-4E7E-B93E-75A93D93FADF}" presName="sibTrans" presStyleCnt="0"/>
      <dgm:spPr/>
    </dgm:pt>
    <dgm:pt modelId="{12E49FF5-32A2-484B-8F2E-6D3170A0CF38}" type="pres">
      <dgm:prSet presAssocID="{1945E547-1FB6-4522-A730-5B65A967C1C0}" presName="compNode" presStyleCnt="0"/>
      <dgm:spPr/>
    </dgm:pt>
    <dgm:pt modelId="{11CD4F7A-7C3A-48EC-AB48-C47FF1F0E38A}" type="pres">
      <dgm:prSet presAssocID="{1945E547-1FB6-4522-A730-5B65A967C1C0}" presName="iconRect" presStyleLbl="node1" presStyleIdx="4" presStyleCnt="8" custScaleX="155525" custScaleY="154870" custLinFactNeighborX="30201" custLinFactNeighborY="-16320"/>
      <dgm:spPr>
        <a:blipFill>
          <a:blip xmlns:r="http://schemas.openxmlformats.org/officeDocument/2006/relationships" r:embed="rId5" cstate="print">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Deciduous tree"/>
        </a:ext>
      </dgm:extLst>
    </dgm:pt>
    <dgm:pt modelId="{EB885996-8517-4168-AF8F-E1925AF13CDD}" type="pres">
      <dgm:prSet presAssocID="{1945E547-1FB6-4522-A730-5B65A967C1C0}" presName="spaceRect" presStyleCnt="0"/>
      <dgm:spPr/>
    </dgm:pt>
    <dgm:pt modelId="{D4B9F76C-A86D-454F-835E-57C942A850FE}" type="pres">
      <dgm:prSet presAssocID="{1945E547-1FB6-4522-A730-5B65A967C1C0}" presName="textRect" presStyleLbl="revTx" presStyleIdx="4" presStyleCnt="8" custScaleX="202380" custScaleY="238559" custLinFactNeighborX="-242" custLinFactNeighborY="65171">
        <dgm:presLayoutVars>
          <dgm:chMax val="1"/>
          <dgm:chPref val="1"/>
        </dgm:presLayoutVars>
      </dgm:prSet>
      <dgm:spPr/>
    </dgm:pt>
    <dgm:pt modelId="{BDF4DDB1-D5BD-438C-9DD3-A14FD949CCDB}" type="pres">
      <dgm:prSet presAssocID="{F45E7DCD-3CA5-4FAC-96D7-ACF3F1AA6264}" presName="sibTrans" presStyleCnt="0"/>
      <dgm:spPr/>
    </dgm:pt>
    <dgm:pt modelId="{EC599D6D-332B-45F6-A635-29545DE73729}" type="pres">
      <dgm:prSet presAssocID="{F864C404-14D1-4AC5-9116-67925DAEA5ED}" presName="compNode" presStyleCnt="0"/>
      <dgm:spPr/>
    </dgm:pt>
    <dgm:pt modelId="{B5D2E868-E443-47D2-A334-6E2943D159E3}" type="pres">
      <dgm:prSet presAssocID="{F864C404-14D1-4AC5-9116-67925DAEA5ED}" presName="iconRect" presStyleLbl="node1" presStyleIdx="5" presStyleCnt="8" custScaleX="176604" custScaleY="196653" custLinFactNeighborX="10890" custLinFactNeighborY="-44806"/>
      <dgm:spPr>
        <a:blipFill>
          <a:blip xmlns:r="http://schemas.openxmlformats.org/officeDocument/2006/relationships" r:embed="rId6"/>
          <a:srcRect/>
          <a:stretch>
            <a:fillRect l="-6000" r="-6000"/>
          </a:stretch>
        </a:blipFill>
        <a:ln>
          <a:noFill/>
        </a:ln>
      </dgm:spPr>
      <dgm:extLst>
        <a:ext uri="{E40237B7-FDA0-4F09-8148-C483321AD2D9}">
          <dgm14:cNvPr xmlns:dgm14="http://schemas.microsoft.com/office/drawing/2010/diagram" id="0" name="" descr="Advertising"/>
        </a:ext>
      </dgm:extLst>
    </dgm:pt>
    <dgm:pt modelId="{58F4C20C-CCB8-49DE-954F-51E9DE67BCF4}" type="pres">
      <dgm:prSet presAssocID="{F864C404-14D1-4AC5-9116-67925DAEA5ED}" presName="spaceRect" presStyleCnt="0"/>
      <dgm:spPr/>
    </dgm:pt>
    <dgm:pt modelId="{5FC06D53-CDA7-4199-B2E6-F344479F9D6A}" type="pres">
      <dgm:prSet presAssocID="{F864C404-14D1-4AC5-9116-67925DAEA5ED}" presName="textRect" presStyleLbl="revTx" presStyleIdx="5" presStyleCnt="8" custScaleX="189634" custScaleY="202624" custLinFactNeighborX="6628" custLinFactNeighborY="27841">
        <dgm:presLayoutVars>
          <dgm:chMax val="1"/>
          <dgm:chPref val="1"/>
        </dgm:presLayoutVars>
      </dgm:prSet>
      <dgm:spPr/>
    </dgm:pt>
    <dgm:pt modelId="{180646A7-907A-4C9E-BA45-50C7E372EFC5}" type="pres">
      <dgm:prSet presAssocID="{F9DC4D6D-B119-4FB6-94E9-066CB0E2A2BA}" presName="sibTrans" presStyleCnt="0"/>
      <dgm:spPr/>
    </dgm:pt>
    <dgm:pt modelId="{0162B546-74DF-4DBE-AE68-9BB173E585B4}" type="pres">
      <dgm:prSet presAssocID="{769E9C80-F0A2-4BD8-B2D6-423D7BB6B5A7}" presName="compNode" presStyleCnt="0"/>
      <dgm:spPr/>
    </dgm:pt>
    <dgm:pt modelId="{DD645606-6E59-4001-B35E-F4C16D3B1D36}" type="pres">
      <dgm:prSet presAssocID="{769E9C80-F0A2-4BD8-B2D6-423D7BB6B5A7}" presName="iconRect" presStyleLbl="node1" presStyleIdx="6" presStyleCnt="8" custScaleX="180799" custScaleY="197027" custLinFactNeighborX="63686" custLinFactNeighborY="-40973"/>
      <dgm:spPr>
        <a:blipFill>
          <a:blip xmlns:r="http://schemas.openxmlformats.org/officeDocument/2006/relationships" r:embed="rId7" cstate="print">
            <a:alphaModFix/>
            <a:duotone>
              <a:prstClr val="black"/>
              <a:schemeClr val="accent5">
                <a:tint val="45000"/>
                <a:satMod val="400000"/>
              </a:schemeClr>
            </a:duotone>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Construction Worker"/>
        </a:ext>
      </dgm:extLst>
    </dgm:pt>
    <dgm:pt modelId="{9266BC95-F7F6-467D-A43D-05CA4013291A}" type="pres">
      <dgm:prSet presAssocID="{769E9C80-F0A2-4BD8-B2D6-423D7BB6B5A7}" presName="spaceRect" presStyleCnt="0"/>
      <dgm:spPr/>
    </dgm:pt>
    <dgm:pt modelId="{3D8EF94A-6AAD-4E9B-AB0F-7DC3393A04F6}" type="pres">
      <dgm:prSet presAssocID="{769E9C80-F0A2-4BD8-B2D6-423D7BB6B5A7}" presName="textRect" presStyleLbl="revTx" presStyleIdx="6" presStyleCnt="8" custScaleX="209914" custScaleY="273649" custLinFactNeighborX="35518" custLinFactNeighborY="95889">
        <dgm:presLayoutVars>
          <dgm:chMax val="1"/>
          <dgm:chPref val="1"/>
        </dgm:presLayoutVars>
      </dgm:prSet>
      <dgm:spPr/>
    </dgm:pt>
    <dgm:pt modelId="{49B0A8FB-B308-4114-A6A8-E1E1D61A8F41}" type="pres">
      <dgm:prSet presAssocID="{34B9A130-0E7C-4EBB-9B60-FDEAFF1F4422}" presName="sibTrans" presStyleCnt="0"/>
      <dgm:spPr/>
    </dgm:pt>
    <dgm:pt modelId="{0FC1336C-D2B4-499D-AFD6-BD2D2F40B9C4}" type="pres">
      <dgm:prSet presAssocID="{A7BF336C-11B8-4E46-8451-22A7DB0CFAD6}" presName="compNode" presStyleCnt="0"/>
      <dgm:spPr/>
    </dgm:pt>
    <dgm:pt modelId="{76BFAF83-1D06-4066-9DFE-46B10397424B}" type="pres">
      <dgm:prSet presAssocID="{A7BF336C-11B8-4E46-8451-22A7DB0CFAD6}" presName="iconRect" presStyleLbl="node1" presStyleIdx="7" presStyleCnt="8" custScaleX="148171" custScaleY="149608" custLinFactNeighborX="6446" custLinFactNeighborY="-49405"/>
      <dgm:spPr>
        <a:blipFill>
          <a:blip xmlns:r="http://schemas.openxmlformats.org/officeDocument/2006/relationships" r:embed="rId8"/>
          <a:srcRect/>
          <a:stretch>
            <a:fillRect t="-2000" b="-2000"/>
          </a:stretch>
        </a:blipFill>
        <a:ln>
          <a:noFill/>
        </a:ln>
      </dgm:spPr>
    </dgm:pt>
    <dgm:pt modelId="{CFCDDF73-2884-4F3B-8B28-FF51EE45CDA8}" type="pres">
      <dgm:prSet presAssocID="{A7BF336C-11B8-4E46-8451-22A7DB0CFAD6}" presName="spaceRect" presStyleCnt="0"/>
      <dgm:spPr/>
    </dgm:pt>
    <dgm:pt modelId="{3AD581BD-F856-48D0-A097-2F431CF30229}" type="pres">
      <dgm:prSet presAssocID="{A7BF336C-11B8-4E46-8451-22A7DB0CFAD6}" presName="textRect" presStyleLbl="revTx" presStyleIdx="7" presStyleCnt="8" custScaleX="338788" custScaleY="113288" custLinFactNeighborX="-1095" custLinFactNeighborY="-27475">
        <dgm:presLayoutVars>
          <dgm:chMax val="1"/>
          <dgm:chPref val="1"/>
        </dgm:presLayoutVars>
      </dgm:prSet>
      <dgm:spPr/>
    </dgm:pt>
  </dgm:ptLst>
  <dgm:cxnLst>
    <dgm:cxn modelId="{3384A02B-4801-4045-88E5-2BD7E588EA3C}" type="presOf" srcId="{A2B88133-59E3-4970-87E0-5DF71E36E464}" destId="{FC016C16-8617-4DCA-BF88-AF9812B56B21}" srcOrd="0" destOrd="0" presId="urn:microsoft.com/office/officeart/2018/2/layout/IconLabelList"/>
    <dgm:cxn modelId="{D66F853A-4AD1-4C25-8790-4DD1F92F1405}" type="presOf" srcId="{769E9C80-F0A2-4BD8-B2D6-423D7BB6B5A7}" destId="{3D8EF94A-6AAD-4E9B-AB0F-7DC3393A04F6}" srcOrd="0" destOrd="0" presId="urn:microsoft.com/office/officeart/2018/2/layout/IconLabelList"/>
    <dgm:cxn modelId="{EC79DB3D-B619-4251-B155-98359F541F73}" srcId="{17D4B5C4-D1E6-4404-8C85-47A706D9A5A7}" destId="{A2B88133-59E3-4970-87E0-5DF71E36E464}" srcOrd="1" destOrd="0" parTransId="{D5335B95-67CE-4DA6-9AEF-94AE25B84CB6}" sibTransId="{48D32802-CD8E-4F5F-92C8-F15DF79D7B42}"/>
    <dgm:cxn modelId="{A070A05C-BE90-4F78-89C8-AFCD8AD37526}" srcId="{17D4B5C4-D1E6-4404-8C85-47A706D9A5A7}" destId="{1945E547-1FB6-4522-A730-5B65A967C1C0}" srcOrd="4" destOrd="0" parTransId="{631EF7D0-B9EB-432D-9C8E-5E251E178A82}" sibTransId="{F45E7DCD-3CA5-4FAC-96D7-ACF3F1AA6264}"/>
    <dgm:cxn modelId="{9C85BA64-FCE8-474D-A7DA-6DDD9E0CE51D}" type="presOf" srcId="{072CDF85-516E-4610-A4FF-392337432375}" destId="{7B75B030-A2E0-4E13-85BD-E871BD2DC1B3}" srcOrd="0" destOrd="0" presId="urn:microsoft.com/office/officeart/2018/2/layout/IconLabelList"/>
    <dgm:cxn modelId="{83CA6847-82E9-43FB-B853-D7A1DE6B3148}" srcId="{17D4B5C4-D1E6-4404-8C85-47A706D9A5A7}" destId="{F864C404-14D1-4AC5-9116-67925DAEA5ED}" srcOrd="5" destOrd="0" parTransId="{5CA8F1B5-0F78-4C2E-ADA7-E2A61AD3E38D}" sibTransId="{F9DC4D6D-B119-4FB6-94E9-066CB0E2A2BA}"/>
    <dgm:cxn modelId="{3FB3DB6A-E011-4115-8EB0-3C2FFE2F8B6F}" srcId="{17D4B5C4-D1E6-4404-8C85-47A706D9A5A7}" destId="{072CDF85-516E-4610-A4FF-392337432375}" srcOrd="3" destOrd="0" parTransId="{005700B5-981C-44B7-A26A-D72B869D1200}" sibTransId="{273BA1FD-47C0-4E7E-B93E-75A93D93FADF}"/>
    <dgm:cxn modelId="{6241654D-B123-4C92-A779-F18650747EB7}" srcId="{17D4B5C4-D1E6-4404-8C85-47A706D9A5A7}" destId="{B311CE6D-4C27-4DD7-8469-44E265F23A0D}" srcOrd="2" destOrd="0" parTransId="{2D112548-45AC-4F43-A265-0068A28D5AE3}" sibTransId="{2D3EC416-454E-4DBA-AC8B-D63ED9CE493E}"/>
    <dgm:cxn modelId="{AF500C79-1EFE-4825-93A2-A3D767E4211A}" type="presOf" srcId="{B311CE6D-4C27-4DD7-8469-44E265F23A0D}" destId="{4F9AC103-A5CE-43BE-A70F-6BD229427BEB}" srcOrd="0" destOrd="0" presId="urn:microsoft.com/office/officeart/2018/2/layout/IconLabelList"/>
    <dgm:cxn modelId="{9830B689-4D31-4FB0-B442-FEF1569B8EAE}" type="presOf" srcId="{17D4B5C4-D1E6-4404-8C85-47A706D9A5A7}" destId="{B1CAE1C8-323C-45DC-A444-616FC9D9ACEA}" srcOrd="0" destOrd="0" presId="urn:microsoft.com/office/officeart/2018/2/layout/IconLabelList"/>
    <dgm:cxn modelId="{29CBD08E-066A-4045-AC76-9CB8E3E758FC}" type="presOf" srcId="{CEE6C619-B073-409D-9A95-915AC585B1A3}" destId="{4F7973C0-8733-499C-9337-E54A9A2C6E86}" srcOrd="0" destOrd="0" presId="urn:microsoft.com/office/officeart/2018/2/layout/IconLabelList"/>
    <dgm:cxn modelId="{F97F749D-86A4-4B3B-92B1-D2FEE1801EF4}" srcId="{17D4B5C4-D1E6-4404-8C85-47A706D9A5A7}" destId="{CEE6C619-B073-409D-9A95-915AC585B1A3}" srcOrd="0" destOrd="0" parTransId="{1634495C-5A83-4C50-9851-E183C91251AA}" sibTransId="{3C5E6A37-C717-40E2-8F1B-62F4EC98DC8F}"/>
    <dgm:cxn modelId="{CCA60D9E-6F38-4202-8AF7-5A2BAB0DDC15}" type="presOf" srcId="{F864C404-14D1-4AC5-9116-67925DAEA5ED}" destId="{5FC06D53-CDA7-4199-B2E6-F344479F9D6A}" srcOrd="0" destOrd="0" presId="urn:microsoft.com/office/officeart/2018/2/layout/IconLabelList"/>
    <dgm:cxn modelId="{8E8107BD-B770-451F-8AC2-5EB1A6677015}" srcId="{17D4B5C4-D1E6-4404-8C85-47A706D9A5A7}" destId="{769E9C80-F0A2-4BD8-B2D6-423D7BB6B5A7}" srcOrd="6" destOrd="0" parTransId="{380D1A30-29C3-409B-AA87-7888C6DDDBBD}" sibTransId="{34B9A130-0E7C-4EBB-9B60-FDEAFF1F4422}"/>
    <dgm:cxn modelId="{9E6FA3C6-73F1-4A87-B8EF-B2DA9DA5F6B9}" type="presOf" srcId="{A7BF336C-11B8-4E46-8451-22A7DB0CFAD6}" destId="{3AD581BD-F856-48D0-A097-2F431CF30229}" srcOrd="0" destOrd="0" presId="urn:microsoft.com/office/officeart/2018/2/layout/IconLabelList"/>
    <dgm:cxn modelId="{992123CA-6B73-4C6F-80B7-568F81B0E84E}" type="presOf" srcId="{1945E547-1FB6-4522-A730-5B65A967C1C0}" destId="{D4B9F76C-A86D-454F-835E-57C942A850FE}" srcOrd="0" destOrd="0" presId="urn:microsoft.com/office/officeart/2018/2/layout/IconLabelList"/>
    <dgm:cxn modelId="{589445EF-16DB-47B9-84C0-E3F93C0632FF}" srcId="{17D4B5C4-D1E6-4404-8C85-47A706D9A5A7}" destId="{A7BF336C-11B8-4E46-8451-22A7DB0CFAD6}" srcOrd="7" destOrd="0" parTransId="{ED7708D1-D861-4676-8F84-3D7039BADC4B}" sibTransId="{6A2D7F27-9F78-43D9-BDB4-8F1A9AD90DD2}"/>
    <dgm:cxn modelId="{0F184696-E542-4336-B321-A67074978F01}" type="presParOf" srcId="{B1CAE1C8-323C-45DC-A444-616FC9D9ACEA}" destId="{37F4396E-982A-44F6-861B-6A6CCD103461}" srcOrd="0" destOrd="0" presId="urn:microsoft.com/office/officeart/2018/2/layout/IconLabelList"/>
    <dgm:cxn modelId="{3F73BC42-5FEB-4097-A474-9CD6215B12A0}" type="presParOf" srcId="{37F4396E-982A-44F6-861B-6A6CCD103461}" destId="{E018440B-78FC-44F1-B744-E412A724CC2E}" srcOrd="0" destOrd="0" presId="urn:microsoft.com/office/officeart/2018/2/layout/IconLabelList"/>
    <dgm:cxn modelId="{788802D7-0903-4D00-96E1-5C76F7693141}" type="presParOf" srcId="{37F4396E-982A-44F6-861B-6A6CCD103461}" destId="{DE7D3D78-0A1A-4DF3-91F1-50D74AFB0177}" srcOrd="1" destOrd="0" presId="urn:microsoft.com/office/officeart/2018/2/layout/IconLabelList"/>
    <dgm:cxn modelId="{502DBF47-8768-4599-A420-3BEDAD1F5E54}" type="presParOf" srcId="{37F4396E-982A-44F6-861B-6A6CCD103461}" destId="{4F7973C0-8733-499C-9337-E54A9A2C6E86}" srcOrd="2" destOrd="0" presId="urn:microsoft.com/office/officeart/2018/2/layout/IconLabelList"/>
    <dgm:cxn modelId="{73698C2D-4F70-46ED-8B04-4C4869CDB341}" type="presParOf" srcId="{B1CAE1C8-323C-45DC-A444-616FC9D9ACEA}" destId="{11F17F54-80CA-46CA-8140-FEB276F29714}" srcOrd="1" destOrd="0" presId="urn:microsoft.com/office/officeart/2018/2/layout/IconLabelList"/>
    <dgm:cxn modelId="{D33821C2-6783-48BA-97B0-F74CFFD455E1}" type="presParOf" srcId="{B1CAE1C8-323C-45DC-A444-616FC9D9ACEA}" destId="{BD399195-4E76-4B70-9E72-27A956AEFBF4}" srcOrd="2" destOrd="0" presId="urn:microsoft.com/office/officeart/2018/2/layout/IconLabelList"/>
    <dgm:cxn modelId="{493F4AFC-D5C5-4DBB-8198-552CBC4A293D}" type="presParOf" srcId="{BD399195-4E76-4B70-9E72-27A956AEFBF4}" destId="{25895410-2A6F-42DA-8FA8-C9BE5226783E}" srcOrd="0" destOrd="0" presId="urn:microsoft.com/office/officeart/2018/2/layout/IconLabelList"/>
    <dgm:cxn modelId="{54D85F04-FECA-4A85-AF3F-C1D2FFB69D55}" type="presParOf" srcId="{BD399195-4E76-4B70-9E72-27A956AEFBF4}" destId="{EDF109CD-7EAC-4891-98F6-B35448C704F2}" srcOrd="1" destOrd="0" presId="urn:microsoft.com/office/officeart/2018/2/layout/IconLabelList"/>
    <dgm:cxn modelId="{E6F5E725-D75D-4109-856A-F76CD0CC3DAF}" type="presParOf" srcId="{BD399195-4E76-4B70-9E72-27A956AEFBF4}" destId="{FC016C16-8617-4DCA-BF88-AF9812B56B21}" srcOrd="2" destOrd="0" presId="urn:microsoft.com/office/officeart/2018/2/layout/IconLabelList"/>
    <dgm:cxn modelId="{22A82143-1EAA-44AD-958C-A4DC7BB23252}" type="presParOf" srcId="{B1CAE1C8-323C-45DC-A444-616FC9D9ACEA}" destId="{27255E9D-5A24-422E-B1F2-EC38E6F08C20}" srcOrd="3" destOrd="0" presId="urn:microsoft.com/office/officeart/2018/2/layout/IconLabelList"/>
    <dgm:cxn modelId="{993E1E08-F170-4748-A24C-6A9B537A3872}" type="presParOf" srcId="{B1CAE1C8-323C-45DC-A444-616FC9D9ACEA}" destId="{2BBDEC65-3FFA-443C-8318-00BD8BC172BE}" srcOrd="4" destOrd="0" presId="urn:microsoft.com/office/officeart/2018/2/layout/IconLabelList"/>
    <dgm:cxn modelId="{224FC405-C121-481F-B6F3-46F035B99AF9}" type="presParOf" srcId="{2BBDEC65-3FFA-443C-8318-00BD8BC172BE}" destId="{7C6F15AC-F1C9-453D-9104-17FCCE29BBEA}" srcOrd="0" destOrd="0" presId="urn:microsoft.com/office/officeart/2018/2/layout/IconLabelList"/>
    <dgm:cxn modelId="{620ED72D-61DE-48AE-8613-BE0D367C135B}" type="presParOf" srcId="{2BBDEC65-3FFA-443C-8318-00BD8BC172BE}" destId="{E9F4A75E-66ED-4F47-85D3-C9F972E535AE}" srcOrd="1" destOrd="0" presId="urn:microsoft.com/office/officeart/2018/2/layout/IconLabelList"/>
    <dgm:cxn modelId="{B54D59C8-AB40-4106-B430-BA3F20283140}" type="presParOf" srcId="{2BBDEC65-3FFA-443C-8318-00BD8BC172BE}" destId="{4F9AC103-A5CE-43BE-A70F-6BD229427BEB}" srcOrd="2" destOrd="0" presId="urn:microsoft.com/office/officeart/2018/2/layout/IconLabelList"/>
    <dgm:cxn modelId="{830D1710-8D30-4E61-8545-6E311275F902}" type="presParOf" srcId="{B1CAE1C8-323C-45DC-A444-616FC9D9ACEA}" destId="{DC541892-10BD-4529-A694-286A4A95AF78}" srcOrd="5" destOrd="0" presId="urn:microsoft.com/office/officeart/2018/2/layout/IconLabelList"/>
    <dgm:cxn modelId="{3FD94FD7-F829-42BB-890D-1A876D785CE0}" type="presParOf" srcId="{B1CAE1C8-323C-45DC-A444-616FC9D9ACEA}" destId="{54F813AC-4629-494A-A059-ADAC8DDE0D98}" srcOrd="6" destOrd="0" presId="urn:microsoft.com/office/officeart/2018/2/layout/IconLabelList"/>
    <dgm:cxn modelId="{0E6583E7-3E80-472C-BFF4-DE418BA69E29}" type="presParOf" srcId="{54F813AC-4629-494A-A059-ADAC8DDE0D98}" destId="{73B887B5-56CE-4B76-92DB-CC80A905232A}" srcOrd="0" destOrd="0" presId="urn:microsoft.com/office/officeart/2018/2/layout/IconLabelList"/>
    <dgm:cxn modelId="{2F31E1C6-81B4-443B-B291-390785A49CAC}" type="presParOf" srcId="{54F813AC-4629-494A-A059-ADAC8DDE0D98}" destId="{91254034-639B-407E-A310-45A44A6F8571}" srcOrd="1" destOrd="0" presId="urn:microsoft.com/office/officeart/2018/2/layout/IconLabelList"/>
    <dgm:cxn modelId="{C33BA0B8-1F80-4996-91AA-DE541CBB367D}" type="presParOf" srcId="{54F813AC-4629-494A-A059-ADAC8DDE0D98}" destId="{7B75B030-A2E0-4E13-85BD-E871BD2DC1B3}" srcOrd="2" destOrd="0" presId="urn:microsoft.com/office/officeart/2018/2/layout/IconLabelList"/>
    <dgm:cxn modelId="{B34C5E50-EF8D-44BE-A807-A1773695FDA3}" type="presParOf" srcId="{B1CAE1C8-323C-45DC-A444-616FC9D9ACEA}" destId="{4D08F054-F51C-4176-8B06-4381ACC2B0EB}" srcOrd="7" destOrd="0" presId="urn:microsoft.com/office/officeart/2018/2/layout/IconLabelList"/>
    <dgm:cxn modelId="{8F8F3415-CA11-42D3-813F-42676D5E0EB3}" type="presParOf" srcId="{B1CAE1C8-323C-45DC-A444-616FC9D9ACEA}" destId="{12E49FF5-32A2-484B-8F2E-6D3170A0CF38}" srcOrd="8" destOrd="0" presId="urn:microsoft.com/office/officeart/2018/2/layout/IconLabelList"/>
    <dgm:cxn modelId="{AABFB6F9-0C26-44AD-B2F3-FA4CCD018E2E}" type="presParOf" srcId="{12E49FF5-32A2-484B-8F2E-6D3170A0CF38}" destId="{11CD4F7A-7C3A-48EC-AB48-C47FF1F0E38A}" srcOrd="0" destOrd="0" presId="urn:microsoft.com/office/officeart/2018/2/layout/IconLabelList"/>
    <dgm:cxn modelId="{34B8ACDF-2A20-4325-81D8-8476AEADAB33}" type="presParOf" srcId="{12E49FF5-32A2-484B-8F2E-6D3170A0CF38}" destId="{EB885996-8517-4168-AF8F-E1925AF13CDD}" srcOrd="1" destOrd="0" presId="urn:microsoft.com/office/officeart/2018/2/layout/IconLabelList"/>
    <dgm:cxn modelId="{9F381A8E-633F-47BA-B7CB-DD031753B12F}" type="presParOf" srcId="{12E49FF5-32A2-484B-8F2E-6D3170A0CF38}" destId="{D4B9F76C-A86D-454F-835E-57C942A850FE}" srcOrd="2" destOrd="0" presId="urn:microsoft.com/office/officeart/2018/2/layout/IconLabelList"/>
    <dgm:cxn modelId="{8CC8467A-B28E-4E7C-87DE-1517CBEEC57B}" type="presParOf" srcId="{B1CAE1C8-323C-45DC-A444-616FC9D9ACEA}" destId="{BDF4DDB1-D5BD-438C-9DD3-A14FD949CCDB}" srcOrd="9" destOrd="0" presId="urn:microsoft.com/office/officeart/2018/2/layout/IconLabelList"/>
    <dgm:cxn modelId="{35CCAD95-B3E0-47B4-88D4-795D93FA751B}" type="presParOf" srcId="{B1CAE1C8-323C-45DC-A444-616FC9D9ACEA}" destId="{EC599D6D-332B-45F6-A635-29545DE73729}" srcOrd="10" destOrd="0" presId="urn:microsoft.com/office/officeart/2018/2/layout/IconLabelList"/>
    <dgm:cxn modelId="{ECB7FD01-F343-4F82-9821-49F981E60432}" type="presParOf" srcId="{EC599D6D-332B-45F6-A635-29545DE73729}" destId="{B5D2E868-E443-47D2-A334-6E2943D159E3}" srcOrd="0" destOrd="0" presId="urn:microsoft.com/office/officeart/2018/2/layout/IconLabelList"/>
    <dgm:cxn modelId="{5A4EFDF9-7642-4112-89A7-4BD89732A544}" type="presParOf" srcId="{EC599D6D-332B-45F6-A635-29545DE73729}" destId="{58F4C20C-CCB8-49DE-954F-51E9DE67BCF4}" srcOrd="1" destOrd="0" presId="urn:microsoft.com/office/officeart/2018/2/layout/IconLabelList"/>
    <dgm:cxn modelId="{4F6A3B0D-BF31-4F4C-9E18-2B683C58A505}" type="presParOf" srcId="{EC599D6D-332B-45F6-A635-29545DE73729}" destId="{5FC06D53-CDA7-4199-B2E6-F344479F9D6A}" srcOrd="2" destOrd="0" presId="urn:microsoft.com/office/officeart/2018/2/layout/IconLabelList"/>
    <dgm:cxn modelId="{E99110D6-C6CD-4BAB-866A-6960A1B0DFA5}" type="presParOf" srcId="{B1CAE1C8-323C-45DC-A444-616FC9D9ACEA}" destId="{180646A7-907A-4C9E-BA45-50C7E372EFC5}" srcOrd="11" destOrd="0" presId="urn:microsoft.com/office/officeart/2018/2/layout/IconLabelList"/>
    <dgm:cxn modelId="{F3225186-D93B-4CCA-8D58-D18E65E2FD4D}" type="presParOf" srcId="{B1CAE1C8-323C-45DC-A444-616FC9D9ACEA}" destId="{0162B546-74DF-4DBE-AE68-9BB173E585B4}" srcOrd="12" destOrd="0" presId="urn:microsoft.com/office/officeart/2018/2/layout/IconLabelList"/>
    <dgm:cxn modelId="{8E650352-E349-4779-B647-4AAEF8793A45}" type="presParOf" srcId="{0162B546-74DF-4DBE-AE68-9BB173E585B4}" destId="{DD645606-6E59-4001-B35E-F4C16D3B1D36}" srcOrd="0" destOrd="0" presId="urn:microsoft.com/office/officeart/2018/2/layout/IconLabelList"/>
    <dgm:cxn modelId="{58BEA0E7-5708-4B65-AE52-1B7B11A2ECD6}" type="presParOf" srcId="{0162B546-74DF-4DBE-AE68-9BB173E585B4}" destId="{9266BC95-F7F6-467D-A43D-05CA4013291A}" srcOrd="1" destOrd="0" presId="urn:microsoft.com/office/officeart/2018/2/layout/IconLabelList"/>
    <dgm:cxn modelId="{CA8C4A1A-A628-4DA2-9037-574EDDA45D67}" type="presParOf" srcId="{0162B546-74DF-4DBE-AE68-9BB173E585B4}" destId="{3D8EF94A-6AAD-4E9B-AB0F-7DC3393A04F6}" srcOrd="2" destOrd="0" presId="urn:microsoft.com/office/officeart/2018/2/layout/IconLabelList"/>
    <dgm:cxn modelId="{B12ED737-22FA-4B40-9330-DAD2FFD44D13}" type="presParOf" srcId="{B1CAE1C8-323C-45DC-A444-616FC9D9ACEA}" destId="{49B0A8FB-B308-4114-A6A8-E1E1D61A8F41}" srcOrd="13" destOrd="0" presId="urn:microsoft.com/office/officeart/2018/2/layout/IconLabelList"/>
    <dgm:cxn modelId="{FE1F6000-27FC-4794-B928-A6EC9334DC88}" type="presParOf" srcId="{B1CAE1C8-323C-45DC-A444-616FC9D9ACEA}" destId="{0FC1336C-D2B4-499D-AFD6-BD2D2F40B9C4}" srcOrd="14" destOrd="0" presId="urn:microsoft.com/office/officeart/2018/2/layout/IconLabelList"/>
    <dgm:cxn modelId="{806927DB-78FB-4453-B694-774669A03DB5}" type="presParOf" srcId="{0FC1336C-D2B4-499D-AFD6-BD2D2F40B9C4}" destId="{76BFAF83-1D06-4066-9DFE-46B10397424B}" srcOrd="0" destOrd="0" presId="urn:microsoft.com/office/officeart/2018/2/layout/IconLabelList"/>
    <dgm:cxn modelId="{589C9499-8244-4F48-AA68-13470D9E1B08}" type="presParOf" srcId="{0FC1336C-D2B4-499D-AFD6-BD2D2F40B9C4}" destId="{CFCDDF73-2884-4F3B-8B28-FF51EE45CDA8}" srcOrd="1" destOrd="0" presId="urn:microsoft.com/office/officeart/2018/2/layout/IconLabelList"/>
    <dgm:cxn modelId="{045E0E31-ADBA-4CF4-8F4F-00E19615E1C1}" type="presParOf" srcId="{0FC1336C-D2B4-499D-AFD6-BD2D2F40B9C4}" destId="{3AD581BD-F856-48D0-A097-2F431CF30229}"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18440B-78FC-44F1-B744-E412A724CC2E}">
      <dsp:nvSpPr>
        <dsp:cNvPr id="0" name=""/>
        <dsp:cNvSpPr/>
      </dsp:nvSpPr>
      <dsp:spPr>
        <a:xfrm>
          <a:off x="473298" y="296441"/>
          <a:ext cx="669386" cy="594140"/>
        </a:xfrm>
        <a:prstGeom prst="rect">
          <a:avLst/>
        </a:prstGeom>
        <a:blipFill>
          <a:blip xmlns:r="http://schemas.openxmlformats.org/officeDocument/2006/relationships" r:embed="rId1">
            <a:duotone>
              <a:prstClr val="black"/>
              <a:schemeClr val="accent2">
                <a:tint val="45000"/>
                <a:satMod val="400000"/>
              </a:schemeClr>
            </a:duotone>
          </a:blip>
          <a:srcRect/>
          <a:stretch>
            <a:fillRect t="-6000" b="-6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7973C0-8733-499C-9337-E54A9A2C6E86}">
      <dsp:nvSpPr>
        <dsp:cNvPr id="0" name=""/>
        <dsp:cNvSpPr/>
      </dsp:nvSpPr>
      <dsp:spPr>
        <a:xfrm>
          <a:off x="73251" y="1163940"/>
          <a:ext cx="1379243" cy="24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Agricultural</a:t>
          </a:r>
        </a:p>
      </dsp:txBody>
      <dsp:txXfrm>
        <a:off x="73251" y="1163940"/>
        <a:ext cx="1379243" cy="244085"/>
      </dsp:txXfrm>
    </dsp:sp>
    <dsp:sp modelId="{25895410-2A6F-42DA-8FA8-C9BE5226783E}">
      <dsp:nvSpPr>
        <dsp:cNvPr id="0" name=""/>
        <dsp:cNvSpPr/>
      </dsp:nvSpPr>
      <dsp:spPr>
        <a:xfrm>
          <a:off x="2302100" y="272251"/>
          <a:ext cx="756987" cy="702592"/>
        </a:xfrm>
        <a:prstGeom prst="rect">
          <a:avLst/>
        </a:prstGeom>
        <a:blipFill>
          <a:blip xmlns:r="http://schemas.openxmlformats.org/officeDocument/2006/relationships" r:embed="rId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016C16-8617-4DCA-BF88-AF9812B56B21}">
      <dsp:nvSpPr>
        <dsp:cNvPr id="0" name=""/>
        <dsp:cNvSpPr/>
      </dsp:nvSpPr>
      <dsp:spPr>
        <a:xfrm flipH="1">
          <a:off x="1844901" y="1171023"/>
          <a:ext cx="1643958" cy="2937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Recreational</a:t>
          </a:r>
        </a:p>
      </dsp:txBody>
      <dsp:txXfrm>
        <a:off x="1844901" y="1171023"/>
        <a:ext cx="1643958" cy="293735"/>
      </dsp:txXfrm>
    </dsp:sp>
    <dsp:sp modelId="{7C6F15AC-F1C9-453D-9104-17FCCE29BBEA}">
      <dsp:nvSpPr>
        <dsp:cNvPr id="0" name=""/>
        <dsp:cNvSpPr/>
      </dsp:nvSpPr>
      <dsp:spPr>
        <a:xfrm>
          <a:off x="4400548" y="433505"/>
          <a:ext cx="757785" cy="57762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9AC103-A5CE-43BE-A70F-6BD229427BEB}">
      <dsp:nvSpPr>
        <dsp:cNvPr id="0" name=""/>
        <dsp:cNvSpPr/>
      </dsp:nvSpPr>
      <dsp:spPr>
        <a:xfrm>
          <a:off x="3790954" y="1150165"/>
          <a:ext cx="2212748" cy="600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Driveways, roads, fences &amp; parking</a:t>
          </a:r>
        </a:p>
      </dsp:txBody>
      <dsp:txXfrm>
        <a:off x="3790954" y="1150165"/>
        <a:ext cx="2212748" cy="600900"/>
      </dsp:txXfrm>
    </dsp:sp>
    <dsp:sp modelId="{73B887B5-56CE-4B76-92DB-CC80A905232A}">
      <dsp:nvSpPr>
        <dsp:cNvPr id="0" name=""/>
        <dsp:cNvSpPr/>
      </dsp:nvSpPr>
      <dsp:spPr>
        <a:xfrm>
          <a:off x="7029451" y="410285"/>
          <a:ext cx="588124" cy="581885"/>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75B030-A2E0-4E13-85BD-E871BD2DC1B3}">
      <dsp:nvSpPr>
        <dsp:cNvPr id="0" name=""/>
        <dsp:cNvSpPr/>
      </dsp:nvSpPr>
      <dsp:spPr>
        <a:xfrm>
          <a:off x="6457946" y="1191981"/>
          <a:ext cx="1747921" cy="581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Energy &amp; Utilities</a:t>
          </a:r>
        </a:p>
      </dsp:txBody>
      <dsp:txXfrm>
        <a:off x="6457946" y="1191981"/>
        <a:ext cx="1747921" cy="581487"/>
      </dsp:txXfrm>
    </dsp:sp>
    <dsp:sp modelId="{11CD4F7A-7C3A-48EC-AB48-C47FF1F0E38A}">
      <dsp:nvSpPr>
        <dsp:cNvPr id="0" name=""/>
        <dsp:cNvSpPr/>
      </dsp:nvSpPr>
      <dsp:spPr>
        <a:xfrm>
          <a:off x="685798" y="2071730"/>
          <a:ext cx="599735" cy="597209"/>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B9F76C-A86D-454F-835E-57C942A850FE}">
      <dsp:nvSpPr>
        <dsp:cNvPr id="0" name=""/>
        <dsp:cNvSpPr/>
      </dsp:nvSpPr>
      <dsp:spPr>
        <a:xfrm>
          <a:off x="0" y="2782244"/>
          <a:ext cx="1734262" cy="700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Hydrological &amp; Riparian</a:t>
          </a:r>
        </a:p>
      </dsp:txBody>
      <dsp:txXfrm>
        <a:off x="0" y="2782244"/>
        <a:ext cx="1734262" cy="700732"/>
      </dsp:txXfrm>
    </dsp:sp>
    <dsp:sp modelId="{B5D2E868-E443-47D2-A334-6E2943D159E3}">
      <dsp:nvSpPr>
        <dsp:cNvPr id="0" name=""/>
        <dsp:cNvSpPr/>
      </dsp:nvSpPr>
      <dsp:spPr>
        <a:xfrm>
          <a:off x="2400302" y="1947989"/>
          <a:ext cx="681020" cy="758333"/>
        </a:xfrm>
        <a:prstGeom prst="rect">
          <a:avLst/>
        </a:prstGeom>
        <a:blipFill>
          <a:blip xmlns:r="http://schemas.openxmlformats.org/officeDocument/2006/relationships" r:embed="rId6"/>
          <a:srcRect/>
          <a:stretch>
            <a:fillRect l="-6000" r="-6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C06D53-CDA7-4199-B2E6-F344479F9D6A}">
      <dsp:nvSpPr>
        <dsp:cNvPr id="0" name=""/>
        <dsp:cNvSpPr/>
      </dsp:nvSpPr>
      <dsp:spPr>
        <a:xfrm>
          <a:off x="1943097" y="2792038"/>
          <a:ext cx="1625037" cy="595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Signs &amp; Billboards</a:t>
          </a:r>
        </a:p>
      </dsp:txBody>
      <dsp:txXfrm>
        <a:off x="1943097" y="2792038"/>
        <a:ext cx="1625037" cy="595178"/>
      </dsp:txXfrm>
    </dsp:sp>
    <dsp:sp modelId="{DD645606-6E59-4001-B35E-F4C16D3B1D36}">
      <dsp:nvSpPr>
        <dsp:cNvPr id="0" name=""/>
        <dsp:cNvSpPr/>
      </dsp:nvSpPr>
      <dsp:spPr>
        <a:xfrm>
          <a:off x="4457699" y="1910253"/>
          <a:ext cx="697197" cy="759775"/>
        </a:xfrm>
        <a:prstGeom prst="rect">
          <a:avLst/>
        </a:prstGeom>
        <a:blipFill>
          <a:blip xmlns:r="http://schemas.openxmlformats.org/officeDocument/2006/relationships" r:embed="rId7" cstate="print">
            <a:alphaModFix/>
            <a:duotone>
              <a:prstClr val="black"/>
              <a:schemeClr val="accent5">
                <a:tint val="45000"/>
                <a:satMod val="400000"/>
              </a:schemeClr>
            </a:duotone>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8EF94A-6AAD-4E9B-AB0F-7DC3393A04F6}">
      <dsp:nvSpPr>
        <dsp:cNvPr id="0" name=""/>
        <dsp:cNvSpPr/>
      </dsp:nvSpPr>
      <dsp:spPr>
        <a:xfrm>
          <a:off x="3965666" y="2835811"/>
          <a:ext cx="1798823" cy="8038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Construction Related</a:t>
          </a:r>
        </a:p>
      </dsp:txBody>
      <dsp:txXfrm>
        <a:off x="3965666" y="2835811"/>
        <a:ext cx="1798823" cy="803804"/>
      </dsp:txXfrm>
    </dsp:sp>
    <dsp:sp modelId="{76BFAF83-1D06-4066-9DFE-46B10397424B}">
      <dsp:nvSpPr>
        <dsp:cNvPr id="0" name=""/>
        <dsp:cNvSpPr/>
      </dsp:nvSpPr>
      <dsp:spPr>
        <a:xfrm>
          <a:off x="6800850" y="2041211"/>
          <a:ext cx="571377" cy="576918"/>
        </a:xfrm>
        <a:prstGeom prst="rect">
          <a:avLst/>
        </a:prstGeom>
        <a:blipFill>
          <a:blip xmlns:r="http://schemas.openxmlformats.org/officeDocument/2006/relationships" r:embed="rId8"/>
          <a:srcRect/>
          <a:stretch>
            <a:fillRect t="-2000" b="-2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D581BD-F856-48D0-A097-2F431CF30229}">
      <dsp:nvSpPr>
        <dsp:cNvPr id="0" name=""/>
        <dsp:cNvSpPr/>
      </dsp:nvSpPr>
      <dsp:spPr>
        <a:xfrm>
          <a:off x="5600704" y="2781011"/>
          <a:ext cx="2903188" cy="332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Mineral Extraction</a:t>
          </a:r>
        </a:p>
      </dsp:txBody>
      <dsp:txXfrm>
        <a:off x="5600704" y="2781011"/>
        <a:ext cx="2903188" cy="33276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A64D75-6998-4AE0-9AD5-4D961FA159E8}"/>
              </a:ext>
            </a:extLst>
          </p:cNvPr>
          <p:cNvSpPr>
            <a:spLocks noGrp="1"/>
          </p:cNvSpPr>
          <p:nvPr>
            <p:ph type="hdr" sz="quarter"/>
          </p:nvPr>
        </p:nvSpPr>
        <p:spPr>
          <a:xfrm>
            <a:off x="0" y="0"/>
            <a:ext cx="3038475" cy="463550"/>
          </a:xfrm>
          <a:prstGeom prst="rect">
            <a:avLst/>
          </a:prstGeom>
        </p:spPr>
        <p:txBody>
          <a:bodyPr vert="horz" lIns="93166" tIns="46582" rIns="93166" bIns="46582" rtlCol="0"/>
          <a:lstStyle>
            <a:lvl1pPr algn="l" eaLnBrk="1" hangingPunct="1">
              <a:defRPr sz="1300">
                <a:cs typeface="Arial" charset="0"/>
              </a:defRPr>
            </a:lvl1pPr>
          </a:lstStyle>
          <a:p>
            <a:pPr>
              <a:defRPr/>
            </a:pPr>
            <a:endParaRPr lang="en-US"/>
          </a:p>
        </p:txBody>
      </p:sp>
      <p:sp>
        <p:nvSpPr>
          <p:cNvPr id="3" name="Date Placeholder 2">
            <a:extLst>
              <a:ext uri="{FF2B5EF4-FFF2-40B4-BE49-F238E27FC236}">
                <a16:creationId xmlns:a16="http://schemas.microsoft.com/office/drawing/2014/main" id="{C948930B-F5C3-459A-B064-2C63DB7F3E9E}"/>
              </a:ext>
            </a:extLst>
          </p:cNvPr>
          <p:cNvSpPr>
            <a:spLocks noGrp="1"/>
          </p:cNvSpPr>
          <p:nvPr>
            <p:ph type="dt" sz="quarter" idx="1"/>
          </p:nvPr>
        </p:nvSpPr>
        <p:spPr>
          <a:xfrm>
            <a:off x="3970338" y="0"/>
            <a:ext cx="3038475" cy="463550"/>
          </a:xfrm>
          <a:prstGeom prst="rect">
            <a:avLst/>
          </a:prstGeom>
        </p:spPr>
        <p:txBody>
          <a:bodyPr vert="horz" lIns="93166" tIns="46582" rIns="93166" bIns="46582" rtlCol="0"/>
          <a:lstStyle>
            <a:lvl1pPr algn="r" eaLnBrk="1" hangingPunct="1">
              <a:defRPr sz="1300">
                <a:cs typeface="Arial" charset="0"/>
              </a:defRPr>
            </a:lvl1pPr>
          </a:lstStyle>
          <a:p>
            <a:pPr>
              <a:defRPr/>
            </a:pPr>
            <a:fld id="{5D95F5BD-7CF7-4D45-82D4-CA4AFC66D953}" type="datetime1">
              <a:rPr lang="en-US"/>
              <a:pPr>
                <a:defRPr/>
              </a:pPr>
              <a:t>2/9/2021</a:t>
            </a:fld>
            <a:endParaRPr lang="en-US" dirty="0"/>
          </a:p>
        </p:txBody>
      </p:sp>
      <p:sp>
        <p:nvSpPr>
          <p:cNvPr id="4" name="Footer Placeholder 3">
            <a:extLst>
              <a:ext uri="{FF2B5EF4-FFF2-40B4-BE49-F238E27FC236}">
                <a16:creationId xmlns:a16="http://schemas.microsoft.com/office/drawing/2014/main" id="{449D21D0-0AB4-4F62-B97D-B9C5BE6F4C6D}"/>
              </a:ext>
            </a:extLst>
          </p:cNvPr>
          <p:cNvSpPr>
            <a:spLocks noGrp="1"/>
          </p:cNvSpPr>
          <p:nvPr>
            <p:ph type="ftr" sz="quarter" idx="2"/>
          </p:nvPr>
        </p:nvSpPr>
        <p:spPr>
          <a:xfrm>
            <a:off x="0" y="8831263"/>
            <a:ext cx="3038475" cy="463550"/>
          </a:xfrm>
          <a:prstGeom prst="rect">
            <a:avLst/>
          </a:prstGeom>
        </p:spPr>
        <p:txBody>
          <a:bodyPr vert="horz" lIns="93166" tIns="46582" rIns="93166" bIns="46582" rtlCol="0" anchor="b"/>
          <a:lstStyle>
            <a:lvl1pPr algn="l" eaLnBrk="1" hangingPunct="1">
              <a:defRPr sz="130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925FA0CC-9C1B-406C-85DB-4282FEC0F1FA}"/>
              </a:ext>
            </a:extLst>
          </p:cNvPr>
          <p:cNvSpPr>
            <a:spLocks noGrp="1"/>
          </p:cNvSpPr>
          <p:nvPr>
            <p:ph type="sldNum" sz="quarter" idx="3"/>
          </p:nvPr>
        </p:nvSpPr>
        <p:spPr>
          <a:xfrm>
            <a:off x="3970338" y="8831263"/>
            <a:ext cx="3038475" cy="463550"/>
          </a:xfrm>
          <a:prstGeom prst="rect">
            <a:avLst/>
          </a:prstGeom>
        </p:spPr>
        <p:txBody>
          <a:bodyPr vert="horz" wrap="square" lIns="93166" tIns="46582" rIns="93166" bIns="46582" numCol="1" anchor="b" anchorCtr="0" compatLnSpc="1">
            <a:prstTxWarp prst="textNoShape">
              <a:avLst/>
            </a:prstTxWarp>
          </a:bodyPr>
          <a:lstStyle>
            <a:lvl1pPr algn="r" eaLnBrk="1" hangingPunct="1">
              <a:defRPr sz="1300"/>
            </a:lvl1pPr>
          </a:lstStyle>
          <a:p>
            <a:pPr>
              <a:defRPr/>
            </a:pPr>
            <a:fld id="{761424E1-C849-4229-A801-388656FA3E27}"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1D8740-545A-414A-AAF5-47D348127AF2}"/>
              </a:ext>
            </a:extLst>
          </p:cNvPr>
          <p:cNvSpPr>
            <a:spLocks noGrp="1"/>
          </p:cNvSpPr>
          <p:nvPr>
            <p:ph type="hdr" sz="quarter"/>
          </p:nvPr>
        </p:nvSpPr>
        <p:spPr>
          <a:xfrm>
            <a:off x="0" y="0"/>
            <a:ext cx="3038475" cy="463550"/>
          </a:xfrm>
          <a:prstGeom prst="rect">
            <a:avLst/>
          </a:prstGeom>
        </p:spPr>
        <p:txBody>
          <a:bodyPr vert="horz" lIns="93166" tIns="46582" rIns="93166" bIns="46582" rtlCol="0"/>
          <a:lstStyle>
            <a:lvl1pPr algn="l" eaLnBrk="1" hangingPunct="1">
              <a:defRPr sz="1300">
                <a:cs typeface="Arial" charset="0"/>
              </a:defRPr>
            </a:lvl1pPr>
          </a:lstStyle>
          <a:p>
            <a:pPr>
              <a:defRPr/>
            </a:pPr>
            <a:endParaRPr lang="en-US"/>
          </a:p>
        </p:txBody>
      </p:sp>
      <p:sp>
        <p:nvSpPr>
          <p:cNvPr id="3" name="Date Placeholder 2">
            <a:extLst>
              <a:ext uri="{FF2B5EF4-FFF2-40B4-BE49-F238E27FC236}">
                <a16:creationId xmlns:a16="http://schemas.microsoft.com/office/drawing/2014/main" id="{95CDD105-A271-4AE7-B11B-DEF430CBD43C}"/>
              </a:ext>
            </a:extLst>
          </p:cNvPr>
          <p:cNvSpPr>
            <a:spLocks noGrp="1"/>
          </p:cNvSpPr>
          <p:nvPr>
            <p:ph type="dt" idx="1"/>
          </p:nvPr>
        </p:nvSpPr>
        <p:spPr>
          <a:xfrm>
            <a:off x="3970338" y="0"/>
            <a:ext cx="3038475" cy="463550"/>
          </a:xfrm>
          <a:prstGeom prst="rect">
            <a:avLst/>
          </a:prstGeom>
        </p:spPr>
        <p:txBody>
          <a:bodyPr vert="horz" lIns="93166" tIns="46582" rIns="93166" bIns="46582" rtlCol="0"/>
          <a:lstStyle>
            <a:lvl1pPr algn="r" eaLnBrk="1" hangingPunct="1">
              <a:defRPr sz="1300">
                <a:cs typeface="Arial" charset="0"/>
              </a:defRPr>
            </a:lvl1pPr>
          </a:lstStyle>
          <a:p>
            <a:pPr>
              <a:defRPr/>
            </a:pPr>
            <a:fld id="{A2DDFB5A-0A76-4921-9D13-2B84BF4BF846}" type="datetime1">
              <a:rPr lang="en-US"/>
              <a:pPr>
                <a:defRPr/>
              </a:pPr>
              <a:t>2/9/2021</a:t>
            </a:fld>
            <a:endParaRPr lang="en-US" dirty="0"/>
          </a:p>
        </p:txBody>
      </p:sp>
      <p:sp>
        <p:nvSpPr>
          <p:cNvPr id="4" name="Slide Image Placeholder 3">
            <a:extLst>
              <a:ext uri="{FF2B5EF4-FFF2-40B4-BE49-F238E27FC236}">
                <a16:creationId xmlns:a16="http://schemas.microsoft.com/office/drawing/2014/main" id="{5D9DC118-1A3D-496E-A0CB-CDAD30BFB85C}"/>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6" tIns="46582" rIns="93166" bIns="46582" rtlCol="0" anchor="ctr"/>
          <a:lstStyle/>
          <a:p>
            <a:pPr lvl="0"/>
            <a:endParaRPr lang="en-US" noProof="0" dirty="0"/>
          </a:p>
        </p:txBody>
      </p:sp>
      <p:sp>
        <p:nvSpPr>
          <p:cNvPr id="5" name="Notes Placeholder 4">
            <a:extLst>
              <a:ext uri="{FF2B5EF4-FFF2-40B4-BE49-F238E27FC236}">
                <a16:creationId xmlns:a16="http://schemas.microsoft.com/office/drawing/2014/main" id="{7250A0D4-1D5C-4015-B652-66E5C1A2BFEC}"/>
              </a:ext>
            </a:extLst>
          </p:cNvPr>
          <p:cNvSpPr>
            <a:spLocks noGrp="1"/>
          </p:cNvSpPr>
          <p:nvPr>
            <p:ph type="body" sz="quarter" idx="3"/>
          </p:nvPr>
        </p:nvSpPr>
        <p:spPr>
          <a:xfrm>
            <a:off x="700088" y="4414838"/>
            <a:ext cx="5610225" cy="4183062"/>
          </a:xfrm>
          <a:prstGeom prst="rect">
            <a:avLst/>
          </a:prstGeom>
        </p:spPr>
        <p:txBody>
          <a:bodyPr vert="horz" lIns="93166" tIns="46582" rIns="93166" bIns="46582"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47703DE-1224-4ED0-9127-C3EF924B9E7E}"/>
              </a:ext>
            </a:extLst>
          </p:cNvPr>
          <p:cNvSpPr>
            <a:spLocks noGrp="1"/>
          </p:cNvSpPr>
          <p:nvPr>
            <p:ph type="ftr" sz="quarter" idx="4"/>
          </p:nvPr>
        </p:nvSpPr>
        <p:spPr>
          <a:xfrm>
            <a:off x="0" y="8831263"/>
            <a:ext cx="3038475" cy="463550"/>
          </a:xfrm>
          <a:prstGeom prst="rect">
            <a:avLst/>
          </a:prstGeom>
        </p:spPr>
        <p:txBody>
          <a:bodyPr vert="horz" lIns="93166" tIns="46582" rIns="93166" bIns="46582" rtlCol="0" anchor="b"/>
          <a:lstStyle>
            <a:lvl1pPr algn="l" eaLnBrk="1" hangingPunct="1">
              <a:defRPr sz="130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EB9727BD-1F60-4874-97E9-6458C5CC4B6D}"/>
              </a:ext>
            </a:extLst>
          </p:cNvPr>
          <p:cNvSpPr>
            <a:spLocks noGrp="1"/>
          </p:cNvSpPr>
          <p:nvPr>
            <p:ph type="sldNum" sz="quarter" idx="5"/>
          </p:nvPr>
        </p:nvSpPr>
        <p:spPr>
          <a:xfrm>
            <a:off x="3970338" y="8831263"/>
            <a:ext cx="3038475" cy="463550"/>
          </a:xfrm>
          <a:prstGeom prst="rect">
            <a:avLst/>
          </a:prstGeom>
        </p:spPr>
        <p:txBody>
          <a:bodyPr vert="horz" wrap="square" lIns="93166" tIns="46582" rIns="93166" bIns="46582" numCol="1" anchor="b" anchorCtr="0" compatLnSpc="1">
            <a:prstTxWarp prst="textNoShape">
              <a:avLst/>
            </a:prstTxWarp>
          </a:bodyPr>
          <a:lstStyle>
            <a:lvl1pPr algn="r" eaLnBrk="1" hangingPunct="1">
              <a:defRPr sz="1300"/>
            </a:lvl1pPr>
          </a:lstStyle>
          <a:p>
            <a:pPr>
              <a:defRPr/>
            </a:pPr>
            <a:fld id="{6E84C0C8-A615-43E8-A393-5A46AD17DF1E}"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isa-arbor.com/store/product.aspx?ProductID=93"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0A795916-DFC6-425D-A6E5-737B415D9D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A42CF7C5-1B65-4B7E-A254-89A3540FC7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 am delighted to be with you Thank you for your interest in lasting conservation</a:t>
            </a:r>
          </a:p>
        </p:txBody>
      </p:sp>
      <p:sp>
        <p:nvSpPr>
          <p:cNvPr id="9220" name="Date Placeholder 3">
            <a:extLst>
              <a:ext uri="{FF2B5EF4-FFF2-40B4-BE49-F238E27FC236}">
                <a16:creationId xmlns:a16="http://schemas.microsoft.com/office/drawing/2014/main" id="{45492904-0CAE-4B3C-8383-55B85DA801EF}"/>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8F0A3A1-13B9-453C-8A94-91825C5DF428}" type="datetime1">
              <a:rPr lang="en-US" altLang="en-US" smtClean="0"/>
              <a:pPr/>
              <a:t>2/9/2021</a:t>
            </a:fld>
            <a:endParaRPr lang="en-US" altLang="en-US"/>
          </a:p>
        </p:txBody>
      </p:sp>
      <p:sp>
        <p:nvSpPr>
          <p:cNvPr id="9221" name="Slide Number Placeholder 4">
            <a:extLst>
              <a:ext uri="{FF2B5EF4-FFF2-40B4-BE49-F238E27FC236}">
                <a16:creationId xmlns:a16="http://schemas.microsoft.com/office/drawing/2014/main" id="{369EA954-FE9A-4948-AE2D-78BC656EED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DCF5E606-C12F-46DF-BABB-36E755CF33E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E261F3F8-A1FB-4DEA-AAA5-9AA64F0EF9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BD0F46FC-1F22-4D2F-B336-B851BCD120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Confidence is critical. land trust leaders report that in a dispute they have let the parties know that the land trust has special insurance backing them. </a:t>
            </a:r>
          </a:p>
          <a:p>
            <a:r>
              <a:rPr lang="en-US" altLang="en-US" dirty="0">
                <a:ea typeface="MS PGothic" panose="020B0600070205080204" pitchFamily="34" charset="-128"/>
              </a:rPr>
              <a:t>That changed the dynamic and sometimes settled the dispute.</a:t>
            </a:r>
          </a:p>
          <a:p>
            <a:r>
              <a:rPr lang="en-US" altLang="en-US" dirty="0">
                <a:ea typeface="MS PGothic" panose="020B0600070205080204" pitchFamily="34" charset="-128"/>
              </a:rPr>
              <a:t> For those disputes that do go to court, Terrafirma gives the land trust the resources to stand in and prevail in a long fight.</a:t>
            </a:r>
          </a:p>
          <a:p>
            <a:r>
              <a:rPr lang="en-US" altLang="en-US" dirty="0">
                <a:ea typeface="MS PGothic" panose="020B0600070205080204" pitchFamily="34" charset="-128"/>
              </a:rPr>
              <a:t>Just two points here that I want to emphasize: the land trusts own Terrafirma</a:t>
            </a:r>
            <a:r>
              <a:rPr lang="en-US" altLang="en-US" baseline="0" dirty="0">
                <a:ea typeface="MS PGothic" panose="020B0600070205080204" pitchFamily="34" charset="-128"/>
              </a:rPr>
              <a:t> – no one else does; and Terrafirma covers your entire conservation portfolio, including preserves and trails and deed </a:t>
            </a:r>
            <a:r>
              <a:rPr lang="en-US" altLang="en-US" baseline="0" dirty="0" err="1">
                <a:ea typeface="MS PGothic" panose="020B0600070205080204" pitchFamily="34" charset="-128"/>
              </a:rPr>
              <a:t>coveantns</a:t>
            </a:r>
            <a:endParaRPr lang="en-US" altLang="en-US" dirty="0">
              <a:ea typeface="MS PGothic" panose="020B0600070205080204" pitchFamily="34" charset="-128"/>
            </a:endParaRPr>
          </a:p>
          <a:p>
            <a:r>
              <a:rPr lang="en-US" altLang="en-US" dirty="0">
                <a:ea typeface="MS PGothic" panose="020B0600070205080204" pitchFamily="34" charset="-128"/>
              </a:rPr>
              <a:t>Next slide</a:t>
            </a:r>
          </a:p>
          <a:p>
            <a:endParaRPr lang="en-US" altLang="en-US" dirty="0"/>
          </a:p>
        </p:txBody>
      </p:sp>
      <p:sp>
        <p:nvSpPr>
          <p:cNvPr id="46084" name="Date Placeholder 3">
            <a:extLst>
              <a:ext uri="{FF2B5EF4-FFF2-40B4-BE49-F238E27FC236}">
                <a16:creationId xmlns:a16="http://schemas.microsoft.com/office/drawing/2014/main" id="{577A045C-4B02-4271-BC4A-3FDABFB66D82}"/>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34823C3B-CD05-4BBD-B4B0-ACC2FE93B676}" type="datetime1">
              <a:rPr lang="en-US" altLang="en-US" smtClean="0"/>
              <a:pPr/>
              <a:t>2/9/2021</a:t>
            </a:fld>
            <a:endParaRPr lang="en-US" altLang="en-US"/>
          </a:p>
        </p:txBody>
      </p:sp>
      <p:sp>
        <p:nvSpPr>
          <p:cNvPr id="46085" name="Slide Number Placeholder 4">
            <a:extLst>
              <a:ext uri="{FF2B5EF4-FFF2-40B4-BE49-F238E27FC236}">
                <a16:creationId xmlns:a16="http://schemas.microsoft.com/office/drawing/2014/main" id="{721636CB-A655-4C50-8042-BF63BA4A0B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39EDDADC-ADD4-4081-A654-D20260E585E6}" type="slidenum">
              <a:rPr lang="en-US" altLang="en-US" smtClean="0"/>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8EB934C4-C03A-42DF-9522-12E20F2BBB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9A7D4BE7-957B-4E20-8C2E-76039AC646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Terrafirma started in 2013 with 42</a:t>
            </a:r>
          </a:p>
          <a:p>
            <a:r>
              <a:rPr lang="en-US" altLang="en-US" dirty="0"/>
              <a:t>8 land trust members insuring 6,354,434 million acres. The steady growth indicates members’ commitment to lasting conservation.</a:t>
            </a:r>
          </a:p>
          <a:p>
            <a:r>
              <a:rPr lang="en-US" altLang="en-US" dirty="0"/>
              <a:t>Total paid claims per member in 2020 is about $5405 each</a:t>
            </a:r>
          </a:p>
          <a:p>
            <a:r>
              <a:rPr lang="en-US" altLang="en-US" dirty="0"/>
              <a:t>Total paid divided by all claims is about $2851.00 but the average covered claim costs about $33,000 to resolve. And you never know in advance which problem is going to cost $100,000 (3) or $300,000 (1) or $500,000 (2) or more to resolve.</a:t>
            </a:r>
          </a:p>
          <a:p>
            <a:r>
              <a:rPr lang="en-US" altLang="en-US" dirty="0"/>
              <a:t>last slide</a:t>
            </a:r>
          </a:p>
        </p:txBody>
      </p:sp>
      <p:sp>
        <p:nvSpPr>
          <p:cNvPr id="50180" name="Date Placeholder 3">
            <a:extLst>
              <a:ext uri="{FF2B5EF4-FFF2-40B4-BE49-F238E27FC236}">
                <a16:creationId xmlns:a16="http://schemas.microsoft.com/office/drawing/2014/main" id="{72BC34A0-FE33-4AED-914F-0190D2AD03F3}"/>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F5B4CC10-A906-4357-A818-356659B00216}" type="datetime1">
              <a:rPr lang="en-US" altLang="en-US" smtClean="0"/>
              <a:pPr/>
              <a:t>2/9/2021</a:t>
            </a:fld>
            <a:endParaRPr lang="en-US" altLang="en-US"/>
          </a:p>
        </p:txBody>
      </p:sp>
      <p:sp>
        <p:nvSpPr>
          <p:cNvPr id="50181" name="Slide Number Placeholder 4">
            <a:extLst>
              <a:ext uri="{FF2B5EF4-FFF2-40B4-BE49-F238E27FC236}">
                <a16:creationId xmlns:a16="http://schemas.microsoft.com/office/drawing/2014/main" id="{2A794B9F-FD97-4255-8907-FA54554DE2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541F343B-007B-45B6-B801-1CB14B42703D}" type="slidenum">
              <a:rPr lang="en-US" altLang="en-US" smtClean="0"/>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B2336849-AE8F-48EA-A6A4-6DFF19E5F8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4EE31E9A-5DB8-40BA-AB7A-5BC5791DBF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Let’s get going as we only have a half hour. Due to the limited time, I will not take questions but please do call or write to me. I am delighted to talk with you.</a:t>
            </a:r>
          </a:p>
          <a:p>
            <a:r>
              <a:rPr lang="en-US" altLang="en-US" dirty="0"/>
              <a:t>These are the two categories that we will discuss today. I won’t follow your handout exactly and I wont be able to touch on everything however I hope </a:t>
            </a:r>
            <a:r>
              <a:rPr lang="en-US" altLang="en-US" dirty="0" err="1"/>
              <a:t>botht</a:t>
            </a:r>
            <a:r>
              <a:rPr lang="en-US" altLang="en-US" dirty="0"/>
              <a:t> he handout and the slide deck will assist you throughout your class work.</a:t>
            </a:r>
          </a:p>
        </p:txBody>
      </p:sp>
      <p:sp>
        <p:nvSpPr>
          <p:cNvPr id="13316" name="Date Placeholder 3">
            <a:extLst>
              <a:ext uri="{FF2B5EF4-FFF2-40B4-BE49-F238E27FC236}">
                <a16:creationId xmlns:a16="http://schemas.microsoft.com/office/drawing/2014/main" id="{99A580D0-84FB-4EAC-9099-B5A8C55BC473}"/>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9DD6021-6886-4CEA-AB89-6BE2850C798D}" type="datetime1">
              <a:rPr lang="en-US" altLang="en-US" smtClean="0"/>
              <a:pPr/>
              <a:t>2/9/2021</a:t>
            </a:fld>
            <a:endParaRPr lang="en-US" altLang="en-US"/>
          </a:p>
        </p:txBody>
      </p:sp>
      <p:sp>
        <p:nvSpPr>
          <p:cNvPr id="13317" name="Slide Number Placeholder 4">
            <a:extLst>
              <a:ext uri="{FF2B5EF4-FFF2-40B4-BE49-F238E27FC236}">
                <a16:creationId xmlns:a16="http://schemas.microsoft.com/office/drawing/2014/main" id="{9D02C0A8-5908-45C2-907E-C218313051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4751FD6-4853-411F-91FA-10703A3A2A4B}" type="slidenum">
              <a:rPr lang="en-US" altLang="en-US" smtClean="0"/>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B2336849-AE8F-48EA-A6A4-6DFF19E5F8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4EE31E9A-5DB8-40BA-AB7A-5BC5791DBF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Let’s get going as we only have a half hour. Due to the limited time, I will not take questions but please do call or write to me. I am delighted to talk with you.</a:t>
            </a:r>
          </a:p>
          <a:p>
            <a:r>
              <a:rPr lang="en-US" altLang="en-US" dirty="0"/>
              <a:t>These are the two categories that we will discuss today. I won’t follow your handout exactly and I wont be able to touch on everything however I hope </a:t>
            </a:r>
            <a:r>
              <a:rPr lang="en-US" altLang="en-US" dirty="0" err="1"/>
              <a:t>botht</a:t>
            </a:r>
            <a:r>
              <a:rPr lang="en-US" altLang="en-US" dirty="0"/>
              <a:t> he handout and the slide deck will assist you throughout your class work.</a:t>
            </a:r>
          </a:p>
        </p:txBody>
      </p:sp>
      <p:sp>
        <p:nvSpPr>
          <p:cNvPr id="13316" name="Date Placeholder 3">
            <a:extLst>
              <a:ext uri="{FF2B5EF4-FFF2-40B4-BE49-F238E27FC236}">
                <a16:creationId xmlns:a16="http://schemas.microsoft.com/office/drawing/2014/main" id="{99A580D0-84FB-4EAC-9099-B5A8C55BC473}"/>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9DD6021-6886-4CEA-AB89-6BE2850C798D}" type="datetime1">
              <a:rPr lang="en-US" altLang="en-US" smtClean="0"/>
              <a:pPr/>
              <a:t>2/9/2021</a:t>
            </a:fld>
            <a:endParaRPr lang="en-US" altLang="en-US"/>
          </a:p>
        </p:txBody>
      </p:sp>
      <p:sp>
        <p:nvSpPr>
          <p:cNvPr id="13317" name="Slide Number Placeholder 4">
            <a:extLst>
              <a:ext uri="{FF2B5EF4-FFF2-40B4-BE49-F238E27FC236}">
                <a16:creationId xmlns:a16="http://schemas.microsoft.com/office/drawing/2014/main" id="{9D02C0A8-5908-45C2-907E-C218313051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4751FD6-4853-411F-91FA-10703A3A2A4B}" type="slidenum">
              <a:rPr lang="en-US" altLang="en-US" smtClean="0"/>
              <a:pPr/>
              <a:t>5</a:t>
            </a:fld>
            <a:endParaRPr lang="en-US" altLang="en-US"/>
          </a:p>
        </p:txBody>
      </p:sp>
    </p:spTree>
    <p:extLst>
      <p:ext uri="{BB962C8B-B14F-4D97-AF65-F5344CB8AC3E}">
        <p14:creationId xmlns:p14="http://schemas.microsoft.com/office/powerpoint/2010/main" val="1729064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5B59227-4B45-4EDD-9F5D-317A9FAADF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0045F988-58EA-4FCD-889A-6D2C037316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Or to be disappointed by some aspect of the result. That means that land trusts must have the resources and resolve to persevere.</a:t>
            </a:r>
          </a:p>
          <a:p>
            <a:r>
              <a:rPr lang="en-US" altLang="en-US" dirty="0"/>
              <a:t>CE holders (both governments and land trusts) win the vast majority of violations cases litigated – sometimes it takes an appeal to do it.</a:t>
            </a:r>
          </a:p>
          <a:p>
            <a:r>
              <a:rPr lang="en-US" altLang="en-US" dirty="0"/>
              <a:t>The Taylor case from Ohio is an excellent example of losing in a probate court partition proceeding and prevailing soundly on appeal in a challenge involving original</a:t>
            </a:r>
            <a:r>
              <a:rPr lang="en-US" altLang="en-US" baseline="0" dirty="0"/>
              <a:t> landowners</a:t>
            </a:r>
            <a:r>
              <a:rPr lang="en-US" altLang="en-US" dirty="0"/>
              <a:t>. </a:t>
            </a:r>
          </a:p>
          <a:p>
            <a:r>
              <a:rPr lang="en-US" altLang="en-US" dirty="0"/>
              <a:t>(Violations and preserve trespass are rising, with increasing number of easements, owned land and increasing successor owners.)</a:t>
            </a:r>
          </a:p>
          <a:p>
            <a:endParaRPr lang="en-US" altLang="en-US" dirty="0"/>
          </a:p>
        </p:txBody>
      </p:sp>
      <p:sp>
        <p:nvSpPr>
          <p:cNvPr id="15364" name="Slide Number Placeholder 3">
            <a:extLst>
              <a:ext uri="{FF2B5EF4-FFF2-40B4-BE49-F238E27FC236}">
                <a16:creationId xmlns:a16="http://schemas.microsoft.com/office/drawing/2014/main" id="{1FE827D9-CBE1-4E44-BD33-0D5F786F50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4F9D47B4-5BDB-4537-968F-317B6DD14EAE}" type="slidenum">
              <a:rPr lang="en-US" altLang="en-US" smtClean="0"/>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5B59227-4B45-4EDD-9F5D-317A9FAADF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0045F988-58EA-4FCD-889A-6D2C037316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Interview neighbors or potential witnesses (a land trust may consider contacting the local police as a part of this process);</a:t>
            </a:r>
            <a:endParaRPr lang="en-US" sz="2800" dirty="0">
              <a:effectLst/>
              <a:latin typeface="Times New Roman" panose="02020603050405020304" pitchFamily="18" charset="0"/>
              <a:ea typeface="Times New Roman" panose="02020603050405020304" pitchFamily="18" charset="0"/>
              <a:cs typeface="Shruti" panose="020B0502040204020203" pitchFamily="34" charset="0"/>
            </a:endParaRPr>
          </a:p>
          <a:p>
            <a:pPr marL="0" marR="0" lvl="0" indent="0">
              <a:spcBef>
                <a:spcPts val="0"/>
              </a:spcBef>
              <a:spcAft>
                <a:spcPts val="0"/>
              </a:spcAft>
              <a:buNone/>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Photograph the encroachment;</a:t>
            </a:r>
            <a:endParaRPr lang="en-US" sz="2800" dirty="0">
              <a:effectLst/>
              <a:latin typeface="Times New Roman" panose="02020603050405020304" pitchFamily="18" charset="0"/>
              <a:ea typeface="Times New Roman" panose="02020603050405020304" pitchFamily="18" charset="0"/>
              <a:cs typeface="Shruti" panose="020B0502040204020203" pitchFamily="34" charset="0"/>
            </a:endParaRPr>
          </a:p>
          <a:p>
            <a:pPr marL="0" marR="0" lvl="0" indent="0">
              <a:spcBef>
                <a:spcPts val="0"/>
              </a:spcBef>
              <a:spcAft>
                <a:spcPts val="0"/>
              </a:spcAft>
              <a:buNone/>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Document the encroachment’s precise location and aerial extent using GPS/GIS technology;</a:t>
            </a:r>
            <a:endParaRPr lang="en-US" sz="2800" dirty="0">
              <a:effectLst/>
              <a:latin typeface="Times New Roman" panose="02020603050405020304" pitchFamily="18" charset="0"/>
              <a:ea typeface="Times New Roman" panose="02020603050405020304" pitchFamily="18" charset="0"/>
              <a:cs typeface="Shruti" panose="020B0502040204020203" pitchFamily="34" charset="0"/>
            </a:endParaRPr>
          </a:p>
          <a:p>
            <a:pPr marL="0" marR="0" lvl="0" indent="0">
              <a:spcBef>
                <a:spcPts val="0"/>
              </a:spcBef>
              <a:spcAft>
                <a:spcPts val="0"/>
              </a:spcAft>
              <a:buNone/>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If the encroachment involves significant tree or shrub felling, hire a forester to appraise the loss using </a:t>
            </a:r>
            <a:r>
              <a:rPr lang="en-US" sz="2800" i="1" dirty="0">
                <a:effectLst/>
                <a:latin typeface="Calibri" panose="020F0502020204030204" pitchFamily="34" charset="0"/>
                <a:ea typeface="Times New Roman" panose="02020603050405020304" pitchFamily="18" charset="0"/>
                <a:cs typeface="Times New Roman" panose="02020603050405020304" pitchFamily="18" charset="0"/>
              </a:rPr>
              <a:t>The Guide for Plant</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appraisal, as published by the International Society of Arboriculture, Urbana, Illinois, or a succeeding publisher; </a:t>
            </a:r>
            <a:r>
              <a:rPr lang="en-US" sz="2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http://www.isa-arbor.com/store/product.aspx?ProductID=93</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Shruti" panose="020B0502040204020203" pitchFamily="34" charset="0"/>
            </a:endParaRPr>
          </a:p>
          <a:p>
            <a:pPr marL="914400" marR="0" lvl="2" indent="0">
              <a:spcBef>
                <a:spcPts val="0"/>
              </a:spcBef>
              <a:spcAft>
                <a:spcPts val="0"/>
              </a:spcAft>
              <a:buNone/>
            </a:pPr>
            <a:r>
              <a:rPr lang="en-US" sz="2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Send a certified letter to the encroaching party notifying it of the violation and the obligation to restore the property and to inform their insurance carrier of the claim; and</a:t>
            </a:r>
            <a:endParaRPr lang="en-US" sz="2800" dirty="0">
              <a:effectLst/>
              <a:latin typeface="Times New Roman" panose="02020603050405020304" pitchFamily="18" charset="0"/>
              <a:ea typeface="Times New Roman" panose="02020603050405020304" pitchFamily="18" charset="0"/>
              <a:cs typeface="Shruti" panose="020B0502040204020203" pitchFamily="34" charset="0"/>
            </a:endParaRPr>
          </a:p>
          <a:p>
            <a:pPr marL="1828800" marR="0" lvl="4" indent="0">
              <a:spcBef>
                <a:spcPts val="0"/>
              </a:spcBef>
              <a:spcAft>
                <a:spcPts val="0"/>
              </a:spcAft>
              <a:buNone/>
            </a:pPr>
            <a:r>
              <a:rPr lang="en-US" sz="2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If the land trust does not receive a response to the letter or the response inadequately ensures the restoration of the property, call counsel.</a:t>
            </a:r>
            <a:endParaRPr lang="en-US" sz="2800" dirty="0">
              <a:effectLst/>
              <a:latin typeface="Times New Roman" panose="02020603050405020304" pitchFamily="18" charset="0"/>
              <a:ea typeface="Times New Roman" panose="02020603050405020304" pitchFamily="18" charset="0"/>
              <a:cs typeface="Shruti" panose="020B0502040204020203" pitchFamily="34" charset="0"/>
            </a:endParaRPr>
          </a:p>
          <a:p>
            <a:pPr marL="914400" marR="0" lvl="2" indent="0">
              <a:spcBef>
                <a:spcPts val="0"/>
              </a:spcBef>
              <a:spcAft>
                <a:spcPts val="0"/>
              </a:spcAft>
              <a:buNone/>
            </a:pPr>
            <a:r>
              <a:rPr lang="en-US" sz="2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lvl="2" indent="0">
              <a:spcBef>
                <a:spcPts val="0"/>
              </a:spcBef>
              <a:spcAft>
                <a:spcPts val="0"/>
              </a:spcAft>
              <a:buNone/>
            </a:pPr>
            <a:r>
              <a:rPr lang="en-US" sz="2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 diligent and resourceful</a:t>
            </a:r>
            <a:endParaRPr lang="en-US" sz="2800" dirty="0">
              <a:effectLst/>
              <a:latin typeface="Times New Roman" panose="02020603050405020304" pitchFamily="18" charset="0"/>
              <a:ea typeface="Times New Roman" panose="02020603050405020304" pitchFamily="18" charset="0"/>
              <a:cs typeface="Shruti" panose="020B0502040204020203" pitchFamily="34" charset="0"/>
            </a:endParaRPr>
          </a:p>
          <a:p>
            <a:endParaRPr lang="en-US" altLang="en-US" dirty="0"/>
          </a:p>
        </p:txBody>
      </p:sp>
      <p:sp>
        <p:nvSpPr>
          <p:cNvPr id="15364" name="Slide Number Placeholder 3">
            <a:extLst>
              <a:ext uri="{FF2B5EF4-FFF2-40B4-BE49-F238E27FC236}">
                <a16:creationId xmlns:a16="http://schemas.microsoft.com/office/drawing/2014/main" id="{1FE827D9-CBE1-4E44-BD33-0D5F786F50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4F9D47B4-5BDB-4537-968F-317B6DD14EAE}" type="slidenum">
              <a:rPr lang="en-US" altLang="en-US" smtClean="0"/>
              <a:pPr/>
              <a:t>7</a:t>
            </a:fld>
            <a:endParaRPr lang="en-US" altLang="en-US"/>
          </a:p>
        </p:txBody>
      </p:sp>
    </p:spTree>
    <p:extLst>
      <p:ext uri="{BB962C8B-B14F-4D97-AF65-F5344CB8AC3E}">
        <p14:creationId xmlns:p14="http://schemas.microsoft.com/office/powerpoint/2010/main" val="2943668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305DA350-C2BC-42D0-A8D4-F5F8786C32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BA7746CC-2788-41A8-9EAD-4FF956485A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Almost all of the time the land trust does not recover any of its costs and fees. Happily, Larry’s dispute was one of the exceptions but it was a long hard slog to get there and the trespasser called on his insurance coverage to pay for it.</a:t>
            </a:r>
          </a:p>
          <a:p>
            <a:r>
              <a:rPr lang="en-US" altLang="en-US" dirty="0"/>
              <a:t>Pointers on CE Drafting – please give this to your attorney and your board committee then tune up your template. It has among others, costs and fees clause based on what judges said in court opinions, a comprehensive no division clause, and so much more to enhance your base template</a:t>
            </a:r>
          </a:p>
          <a:p>
            <a:r>
              <a:rPr lang="en-US" altLang="en-US" dirty="0"/>
              <a:t>The WY case in your handout is a classic example of winning on the substantive issue (which is the first essential)</a:t>
            </a:r>
            <a:r>
              <a:rPr lang="en-US" altLang="en-US" baseline="0" dirty="0"/>
              <a:t> but totally losing on recovery of costs and fees due to a too narrow recovery clause in the CE.</a:t>
            </a:r>
            <a:endParaRPr lang="en-US" altLang="en-US" dirty="0"/>
          </a:p>
          <a:p>
            <a:r>
              <a:rPr lang="en-US" altLang="en-US" dirty="0"/>
              <a:t>Judicial subjectivity plays a big role, both positive and negative. So your attorney must understand the court systems and the perspective of each individual judge</a:t>
            </a:r>
          </a:p>
          <a:p>
            <a:r>
              <a:rPr lang="en-US" altLang="en-US" dirty="0"/>
              <a:t>Next slide</a:t>
            </a:r>
          </a:p>
          <a:p>
            <a:endParaRPr lang="en-US" altLang="en-US" dirty="0"/>
          </a:p>
        </p:txBody>
      </p:sp>
      <p:sp>
        <p:nvSpPr>
          <p:cNvPr id="27652" name="Slide Number Placeholder 3">
            <a:extLst>
              <a:ext uri="{FF2B5EF4-FFF2-40B4-BE49-F238E27FC236}">
                <a16:creationId xmlns:a16="http://schemas.microsoft.com/office/drawing/2014/main" id="{0A15FFE9-0F62-4056-93E7-5BE16017BD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B9BDECE-D83F-424C-99FA-D29926251180}" type="slidenum">
              <a:rPr lang="en-US" altLang="en-US" smtClean="0"/>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seeing prohibited</a:t>
            </a:r>
            <a:r>
              <a:rPr lang="en-US" baseline="0" dirty="0"/>
              <a:t> division problems with both original grantors and successors</a:t>
            </a:r>
          </a:p>
          <a:p>
            <a:r>
              <a:rPr lang="en-US" baseline="0" dirty="0"/>
              <a:t>Can be expensive and time consuming to reverse</a:t>
            </a:r>
          </a:p>
          <a:p>
            <a:r>
              <a:rPr lang="en-US" baseline="0" dirty="0"/>
              <a:t>Best to catch it before</a:t>
            </a:r>
          </a:p>
          <a:p>
            <a:r>
              <a:rPr lang="en-US" baseline="0" dirty="0"/>
              <a:t>Must have a wide and deep comprehensive prohibition clause</a:t>
            </a:r>
            <a:endParaRPr lang="en-US" dirty="0"/>
          </a:p>
        </p:txBody>
      </p:sp>
      <p:sp>
        <p:nvSpPr>
          <p:cNvPr id="4" name="Date Placeholder 3"/>
          <p:cNvSpPr>
            <a:spLocks noGrp="1"/>
          </p:cNvSpPr>
          <p:nvPr>
            <p:ph type="dt" idx="10"/>
          </p:nvPr>
        </p:nvSpPr>
        <p:spPr/>
        <p:txBody>
          <a:bodyPr/>
          <a:lstStyle/>
          <a:p>
            <a:pPr>
              <a:defRPr/>
            </a:pPr>
            <a:fld id="{A2DDFB5A-0A76-4921-9D13-2B84BF4BF846}" type="datetime1">
              <a:rPr lang="en-US" smtClean="0"/>
              <a:pPr>
                <a:defRPr/>
              </a:pPr>
              <a:t>2/9/2021</a:t>
            </a:fld>
            <a:endParaRPr lang="en-US" dirty="0"/>
          </a:p>
        </p:txBody>
      </p:sp>
      <p:sp>
        <p:nvSpPr>
          <p:cNvPr id="5" name="Slide Number Placeholder 4"/>
          <p:cNvSpPr>
            <a:spLocks noGrp="1"/>
          </p:cNvSpPr>
          <p:nvPr>
            <p:ph type="sldNum" sz="quarter" idx="11"/>
          </p:nvPr>
        </p:nvSpPr>
        <p:spPr/>
        <p:txBody>
          <a:bodyPr/>
          <a:lstStyle/>
          <a:p>
            <a:pPr>
              <a:defRPr/>
            </a:pPr>
            <a:fld id="{6E84C0C8-A615-43E8-A393-5A46AD17DF1E}" type="slidenum">
              <a:rPr lang="en-US" altLang="en-US" smtClean="0"/>
              <a:pPr>
                <a:defRPr/>
              </a:pPr>
              <a:t>9</a:t>
            </a:fld>
            <a:endParaRPr lang="en-US" altLang="en-US" dirty="0"/>
          </a:p>
        </p:txBody>
      </p:sp>
    </p:spTree>
    <p:extLst>
      <p:ext uri="{BB962C8B-B14F-4D97-AF65-F5344CB8AC3E}">
        <p14:creationId xmlns:p14="http://schemas.microsoft.com/office/powerpoint/2010/main" val="445811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A2DDFB5A-0A76-4921-9D13-2B84BF4BF846}" type="datetime1">
              <a:rPr lang="en-US" smtClean="0"/>
              <a:pPr>
                <a:defRPr/>
              </a:pPr>
              <a:t>2/9/2021</a:t>
            </a:fld>
            <a:endParaRPr lang="en-US" dirty="0"/>
          </a:p>
        </p:txBody>
      </p:sp>
      <p:sp>
        <p:nvSpPr>
          <p:cNvPr id="5" name="Slide Number Placeholder 4"/>
          <p:cNvSpPr>
            <a:spLocks noGrp="1"/>
          </p:cNvSpPr>
          <p:nvPr>
            <p:ph type="sldNum" sz="quarter" idx="11"/>
          </p:nvPr>
        </p:nvSpPr>
        <p:spPr/>
        <p:txBody>
          <a:bodyPr/>
          <a:lstStyle/>
          <a:p>
            <a:pPr>
              <a:defRPr/>
            </a:pPr>
            <a:fld id="{6E84C0C8-A615-43E8-A393-5A46AD17DF1E}" type="slidenum">
              <a:rPr lang="en-US" altLang="en-US" smtClean="0"/>
              <a:pPr>
                <a:defRPr/>
              </a:pPr>
              <a:t>10</a:t>
            </a:fld>
            <a:endParaRPr lang="en-US" altLang="en-US" dirty="0"/>
          </a:p>
        </p:txBody>
      </p:sp>
    </p:spTree>
    <p:extLst>
      <p:ext uri="{BB962C8B-B14F-4D97-AF65-F5344CB8AC3E}">
        <p14:creationId xmlns:p14="http://schemas.microsoft.com/office/powerpoint/2010/main" val="1592350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B2336849-AE8F-48EA-A6A4-6DFF19E5F8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4EE31E9A-5DB8-40BA-AB7A-5BC5791DBF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Let’s get going as we only have a half hour. Due to the limited time, I will not take questions but please do call or write to me. I am delighted to talk with you.</a:t>
            </a:r>
          </a:p>
          <a:p>
            <a:r>
              <a:rPr lang="en-US" altLang="en-US" dirty="0"/>
              <a:t>These are the two categories that we will discuss today. I won’t follow your handout exactly and I wont be able to touch on everything however I hope </a:t>
            </a:r>
            <a:r>
              <a:rPr lang="en-US" altLang="en-US" dirty="0" err="1"/>
              <a:t>botht</a:t>
            </a:r>
            <a:r>
              <a:rPr lang="en-US" altLang="en-US" dirty="0"/>
              <a:t> he handout and the slide deck will assist you throughout your class work.</a:t>
            </a:r>
          </a:p>
        </p:txBody>
      </p:sp>
      <p:sp>
        <p:nvSpPr>
          <p:cNvPr id="13316" name="Date Placeholder 3">
            <a:extLst>
              <a:ext uri="{FF2B5EF4-FFF2-40B4-BE49-F238E27FC236}">
                <a16:creationId xmlns:a16="http://schemas.microsoft.com/office/drawing/2014/main" id="{99A580D0-84FB-4EAC-9099-B5A8C55BC473}"/>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9DD6021-6886-4CEA-AB89-6BE2850C798D}" type="datetime1">
              <a:rPr lang="en-US" altLang="en-US" smtClean="0"/>
              <a:pPr/>
              <a:t>2/9/2021</a:t>
            </a:fld>
            <a:endParaRPr lang="en-US" altLang="en-US"/>
          </a:p>
        </p:txBody>
      </p:sp>
      <p:sp>
        <p:nvSpPr>
          <p:cNvPr id="13317" name="Slide Number Placeholder 4">
            <a:extLst>
              <a:ext uri="{FF2B5EF4-FFF2-40B4-BE49-F238E27FC236}">
                <a16:creationId xmlns:a16="http://schemas.microsoft.com/office/drawing/2014/main" id="{9D02C0A8-5908-45C2-907E-C218313051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4751FD6-4853-411F-91FA-10703A3A2A4B}" type="slidenum">
              <a:rPr lang="en-US" altLang="en-US" smtClean="0"/>
              <a:pPr/>
              <a:t>11</a:t>
            </a:fld>
            <a:endParaRPr lang="en-US" altLang="en-US"/>
          </a:p>
        </p:txBody>
      </p:sp>
    </p:spTree>
    <p:extLst>
      <p:ext uri="{BB962C8B-B14F-4D97-AF65-F5344CB8AC3E}">
        <p14:creationId xmlns:p14="http://schemas.microsoft.com/office/powerpoint/2010/main" val="1169942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3B8EF0AD-7D62-43DB-93E5-7745E04A61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24300312-4A25-4DEC-957C-3DDA886BAC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While CE claims still run ahead of owned land claims, the percentage is still significant for costly trespass on preserves</a:t>
            </a:r>
          </a:p>
          <a:p>
            <a:endParaRPr lang="en-US" altLang="en-US" dirty="0"/>
          </a:p>
          <a:p>
            <a:r>
              <a:rPr lang="en-US" altLang="en-US" dirty="0"/>
              <a:t>Next slide</a:t>
            </a:r>
          </a:p>
        </p:txBody>
      </p:sp>
      <p:sp>
        <p:nvSpPr>
          <p:cNvPr id="17412" name="Date Placeholder 3">
            <a:extLst>
              <a:ext uri="{FF2B5EF4-FFF2-40B4-BE49-F238E27FC236}">
                <a16:creationId xmlns:a16="http://schemas.microsoft.com/office/drawing/2014/main" id="{76CDABC3-25E7-49CD-A294-2174A99DC9D0}"/>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C0879A5-7AEA-49C4-9DE1-C759EF12245C}" type="datetime1">
              <a:rPr lang="en-US" altLang="en-US" smtClean="0"/>
              <a:pPr/>
              <a:t>2/9/2021</a:t>
            </a:fld>
            <a:endParaRPr lang="en-US" altLang="en-US"/>
          </a:p>
        </p:txBody>
      </p:sp>
      <p:sp>
        <p:nvSpPr>
          <p:cNvPr id="17413" name="Slide Number Placeholder 4">
            <a:extLst>
              <a:ext uri="{FF2B5EF4-FFF2-40B4-BE49-F238E27FC236}">
                <a16:creationId xmlns:a16="http://schemas.microsoft.com/office/drawing/2014/main" id="{0F62CCD4-6619-41AC-9573-8DDE64DF78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661FB8BE-44F4-4B65-A57B-90F29CE69AB6}" type="slidenum">
              <a:rPr lang="en-US" altLang="en-US" smtClean="0"/>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E2B01A6B-1E4F-4C0A-AEA6-72EECC3282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C760D949-60FF-4E16-8D11-A17D420A92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 think this is no surprises on structures and improvements (usually roads and drives) being the top violation and preserve trespass followed by vegetation cutting .</a:t>
            </a:r>
          </a:p>
          <a:p>
            <a:r>
              <a:rPr lang="en-US" altLang="en-US" dirty="0"/>
              <a:t>Resolving some of the roads and vegetation cutting cases has been surprisingly expensive. </a:t>
            </a:r>
          </a:p>
          <a:p>
            <a:r>
              <a:rPr lang="en-US" altLang="en-US" dirty="0"/>
              <a:t>Terrafirma’s two full claims loss cases both involved significant tree removal and construction of prohibited roads</a:t>
            </a:r>
          </a:p>
          <a:p>
            <a:r>
              <a:rPr lang="en-US" altLang="en-US" dirty="0"/>
              <a:t>Structures and improvements mostly seem to be access roads, driveways and nonresidential structures outside of envelopes or that are fully prohibited</a:t>
            </a:r>
          </a:p>
          <a:p>
            <a:r>
              <a:rPr lang="en-US" altLang="en-US" dirty="0"/>
              <a:t>A consistently big problem with enforcing CEs on vegetation cutting and structures is drafting clear comprehensive clauses and also ensuring that other clauses such as permitted forestry or permitted ag structures do not undercut enforcement of the limited or prohibited clauses.</a:t>
            </a:r>
          </a:p>
          <a:p>
            <a:endParaRPr lang="en-US" altLang="en-US" dirty="0"/>
          </a:p>
          <a:p>
            <a:r>
              <a:rPr lang="en-US" altLang="en-US" dirty="0"/>
              <a:t>Next slide</a:t>
            </a:r>
          </a:p>
          <a:p>
            <a:endParaRPr lang="en-US" altLang="en-US" dirty="0"/>
          </a:p>
        </p:txBody>
      </p:sp>
      <p:sp>
        <p:nvSpPr>
          <p:cNvPr id="21508" name="Date Placeholder 3">
            <a:extLst>
              <a:ext uri="{FF2B5EF4-FFF2-40B4-BE49-F238E27FC236}">
                <a16:creationId xmlns:a16="http://schemas.microsoft.com/office/drawing/2014/main" id="{D220324F-48B4-47A6-B041-8DCECD5EDF2B}"/>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4A5EC2DD-B53A-45F9-AEC8-57357AA5483C}" type="datetime1">
              <a:rPr lang="en-US" altLang="en-US" smtClean="0"/>
              <a:pPr/>
              <a:t>2/9/2021</a:t>
            </a:fld>
            <a:endParaRPr lang="en-US" altLang="en-US"/>
          </a:p>
        </p:txBody>
      </p:sp>
      <p:sp>
        <p:nvSpPr>
          <p:cNvPr id="21509" name="Slide Number Placeholder 4">
            <a:extLst>
              <a:ext uri="{FF2B5EF4-FFF2-40B4-BE49-F238E27FC236}">
                <a16:creationId xmlns:a16="http://schemas.microsoft.com/office/drawing/2014/main" id="{DBF151BD-FD6B-4718-A58E-F10B542E98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F493D91D-508C-45AC-96E7-6006D25885DE}" type="slidenum">
              <a:rPr lang="en-US" altLang="en-US" smtClean="0"/>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9D8865F4-7350-48CE-A250-3122A7C4E5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7C79FEED-F480-4186-958E-8F10F22182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You can see that third party challenges (trespass) is almost as much as CE successor owner violations. This data point also includes neighbor trespass on CE land.</a:t>
            </a:r>
          </a:p>
          <a:p>
            <a:r>
              <a:rPr lang="en-US" altLang="en-US" dirty="0"/>
              <a:t>Original landowners are making themselves felt as CE challengers.</a:t>
            </a:r>
          </a:p>
          <a:p>
            <a:r>
              <a:rPr lang="en-US" altLang="en-US" dirty="0"/>
              <a:t>Next slide</a:t>
            </a:r>
          </a:p>
        </p:txBody>
      </p:sp>
      <p:sp>
        <p:nvSpPr>
          <p:cNvPr id="25604" name="Date Placeholder 3">
            <a:extLst>
              <a:ext uri="{FF2B5EF4-FFF2-40B4-BE49-F238E27FC236}">
                <a16:creationId xmlns:a16="http://schemas.microsoft.com/office/drawing/2014/main" id="{2DA21D9D-1D5E-4634-97AF-A916582F20C2}"/>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5D01330E-E004-4C44-9938-C0EED768B54E}" type="datetime1">
              <a:rPr lang="en-US" altLang="en-US" smtClean="0"/>
              <a:pPr/>
              <a:t>2/9/2021</a:t>
            </a:fld>
            <a:endParaRPr lang="en-US" altLang="en-US"/>
          </a:p>
        </p:txBody>
      </p:sp>
      <p:sp>
        <p:nvSpPr>
          <p:cNvPr id="25605" name="Slide Number Placeholder 4">
            <a:extLst>
              <a:ext uri="{FF2B5EF4-FFF2-40B4-BE49-F238E27FC236}">
                <a16:creationId xmlns:a16="http://schemas.microsoft.com/office/drawing/2014/main" id="{1FDCFB28-48AF-475E-9D9B-9325591772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77D5817-FFE2-4D48-B8AE-A540049F982B}" type="slidenum">
              <a:rPr lang="en-US" altLang="en-US" smtClean="0"/>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9C02DF52-1C47-4756-9917-F54CECAE06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2F6D9EC6-3863-474A-A808-C02DC7035E9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You can see that it is still successor owners that cause the most expensive claims by a wide margin.</a:t>
            </a:r>
          </a:p>
          <a:p>
            <a:r>
              <a:rPr lang="en-US" altLang="en-US" dirty="0"/>
              <a:t>And within that category the very most expensive cases are driven by well funded successor owners (sometimes neighbors) who want to win at any cost</a:t>
            </a:r>
          </a:p>
          <a:p>
            <a:r>
              <a:rPr lang="en-US" altLang="en-US" dirty="0"/>
              <a:t>Some of the cost can be attributed to the land trust delay in</a:t>
            </a:r>
            <a:r>
              <a:rPr lang="en-US" altLang="en-US" baseline="0" dirty="0"/>
              <a:t> shifting gears because they hoped to resolve the matter and did not recognize the warning signs</a:t>
            </a:r>
            <a:endParaRPr lang="en-US" altLang="en-US" dirty="0"/>
          </a:p>
          <a:p>
            <a:r>
              <a:rPr lang="en-US" altLang="en-US" dirty="0"/>
              <a:t>Next slide</a:t>
            </a:r>
          </a:p>
        </p:txBody>
      </p:sp>
      <p:sp>
        <p:nvSpPr>
          <p:cNvPr id="29700" name="Date Placeholder 3">
            <a:extLst>
              <a:ext uri="{FF2B5EF4-FFF2-40B4-BE49-F238E27FC236}">
                <a16:creationId xmlns:a16="http://schemas.microsoft.com/office/drawing/2014/main" id="{633B8B0A-79B6-4610-A589-BA1838B6DDE5}"/>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9F87E9D9-9126-4181-A8CB-8D75FC0EAAAF}" type="datetime1">
              <a:rPr lang="en-US" altLang="en-US" smtClean="0"/>
              <a:pPr/>
              <a:t>2/9/2021</a:t>
            </a:fld>
            <a:endParaRPr lang="en-US" altLang="en-US"/>
          </a:p>
        </p:txBody>
      </p:sp>
      <p:sp>
        <p:nvSpPr>
          <p:cNvPr id="29701" name="Slide Number Placeholder 4">
            <a:extLst>
              <a:ext uri="{FF2B5EF4-FFF2-40B4-BE49-F238E27FC236}">
                <a16:creationId xmlns:a16="http://schemas.microsoft.com/office/drawing/2014/main" id="{7C4BF258-0321-48E7-A431-7B03978BA2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91520078-ECFD-4EAC-BCD7-F213D8BD2619}" type="slidenum">
              <a:rPr lang="en-US" altLang="en-US" smtClean="0"/>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7B93F66F-4069-4894-AD70-1DD7C05B5C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BE2B0214-F1AE-4A09-82BB-2208FED59A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It is much less expensive to tackle these fast and resolve them early </a:t>
            </a:r>
          </a:p>
          <a:p>
            <a:r>
              <a:rPr lang="en-US" altLang="en-US" dirty="0"/>
              <a:t>Neighbors and successor owners with means and a limitless will to win are the mostly likely to run 4 years or more and cost $100,000 or more to resolve </a:t>
            </a:r>
          </a:p>
          <a:p>
            <a:r>
              <a:rPr lang="en-US" altLang="en-US" dirty="0"/>
              <a:t>Next slide</a:t>
            </a:r>
          </a:p>
        </p:txBody>
      </p:sp>
      <p:sp>
        <p:nvSpPr>
          <p:cNvPr id="33796" name="Date Placeholder 3">
            <a:extLst>
              <a:ext uri="{FF2B5EF4-FFF2-40B4-BE49-F238E27FC236}">
                <a16:creationId xmlns:a16="http://schemas.microsoft.com/office/drawing/2014/main" id="{74311C10-71F0-4A3A-A750-4700A1E6771D}"/>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7F41155-C371-4BD2-BC57-73DE1D50403E}" type="datetime1">
              <a:rPr lang="en-US" altLang="en-US" smtClean="0"/>
              <a:pPr/>
              <a:t>2/9/2021</a:t>
            </a:fld>
            <a:endParaRPr lang="en-US" altLang="en-US"/>
          </a:p>
        </p:txBody>
      </p:sp>
      <p:sp>
        <p:nvSpPr>
          <p:cNvPr id="33797" name="Slide Number Placeholder 4">
            <a:extLst>
              <a:ext uri="{FF2B5EF4-FFF2-40B4-BE49-F238E27FC236}">
                <a16:creationId xmlns:a16="http://schemas.microsoft.com/office/drawing/2014/main" id="{0351A722-543C-4991-811A-A56A98DB8EF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F3E4A66B-1CA4-4EAB-814B-2E8A7131F6D5}" type="slidenum">
              <a:rPr lang="en-US" altLang="en-US" smtClean="0"/>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01E68625-F643-47F0-B220-1255093DEC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2FFF40ED-B40F-4DD0-9CC8-80EDC5DBBB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 its quest to eliminate grossly overvalued deductions, the tax court</a:t>
            </a:r>
            <a:r>
              <a:rPr lang="en-US" altLang="en-US" baseline="0" dirty="0"/>
              <a:t> sadly has distorted and overreached on its interpretation of the Code and Regulations with sometimes serious adverse impacts to conservation. The short take </a:t>
            </a:r>
            <a:r>
              <a:rPr lang="en-US" altLang="en-US" baseline="0" dirty="0" err="1"/>
              <a:t>aways</a:t>
            </a:r>
            <a:r>
              <a:rPr lang="en-US" altLang="en-US" baseline="0" dirty="0"/>
              <a:t> are</a:t>
            </a:r>
          </a:p>
          <a:p>
            <a:pPr marL="228600" indent="-228600">
              <a:buAutoNum type="arabicPeriod"/>
            </a:pPr>
            <a:r>
              <a:rPr lang="en-US" altLang="en-US" baseline="0" dirty="0"/>
              <a:t>Amendment clauses are consistent with perpetuity however the IRS appealed the decision. The Alliance filed an appellate brief in favor of sound amendment provisions. See the Drafting Pointers for the elements of a sound amendment clause.</a:t>
            </a:r>
          </a:p>
          <a:p>
            <a:pPr marL="228600" indent="-228600">
              <a:buAutoNum type="arabicPeriod"/>
            </a:pPr>
            <a:r>
              <a:rPr lang="en-US" altLang="en-US" baseline="0" dirty="0"/>
              <a:t>Avoid all fully floating residential building rights; include protective siting provisions. See the building rights drafting pointers for more. The Alliance is pursuing the building rights issues on appeal as the decisions are much too overbroad and misstate the law. </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US" altLang="en-US" baseline="0" dirty="0"/>
              <a:t>The proceeds clause issue appears to be fixed and supported at the appellate level.</a:t>
            </a:r>
          </a:p>
          <a:p>
            <a:pPr marL="228600" indent="-228600">
              <a:buAutoNum type="arabicPeriod"/>
            </a:pPr>
            <a:r>
              <a:rPr lang="en-US" sz="1200" i="0" kern="1200" dirty="0">
                <a:solidFill>
                  <a:schemeClr val="tx1"/>
                </a:solidFill>
                <a:effectLst/>
                <a:latin typeface="+mn-lt"/>
                <a:ea typeface="+mn-ea"/>
                <a:cs typeface="+mn-cs"/>
              </a:rPr>
              <a:t>Approval standards,</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choose either to avoid time limits or use a “deemed denied” standard with time limits. Appeals court upheld the tax court. So this is fixed.</a:t>
            </a:r>
            <a:r>
              <a:rPr lang="en-US" sz="1200" i="0" kern="1200" baseline="0" dirty="0">
                <a:solidFill>
                  <a:schemeClr val="tx1"/>
                </a:solidFill>
                <a:effectLst/>
                <a:latin typeface="+mn-lt"/>
                <a:ea typeface="+mn-ea"/>
                <a:cs typeface="+mn-cs"/>
              </a:rPr>
              <a:t> </a:t>
            </a:r>
            <a:r>
              <a:rPr lang="en-US" altLang="en-US" baseline="0" dirty="0"/>
              <a:t>The approval standard actually makes sense. </a:t>
            </a:r>
          </a:p>
          <a:p>
            <a:pPr marL="228600" indent="-228600">
              <a:buAutoNum type="arabicPeriod"/>
            </a:pPr>
            <a:r>
              <a:rPr lang="en-US" altLang="en-US" baseline="0" dirty="0"/>
              <a:t>The Alliance hopes that its concerted effort pushing back on the IRS assertion that commercial forestry is contrary to perpetuity has deflected the IRS from pursuing this further or pursing agriculture as inconsistent with perpetuity</a:t>
            </a:r>
          </a:p>
          <a:p>
            <a:endParaRPr lang="en-US" altLang="en-US" dirty="0"/>
          </a:p>
          <a:p>
            <a:r>
              <a:rPr lang="en-US" altLang="en-US" baseline="0"/>
              <a:t>For full details read the tax pointers in your handout. </a:t>
            </a:r>
            <a:endParaRPr lang="en-US" altLang="en-US" dirty="0"/>
          </a:p>
        </p:txBody>
      </p:sp>
      <p:sp>
        <p:nvSpPr>
          <p:cNvPr id="39940" name="Date Placeholder 3">
            <a:extLst>
              <a:ext uri="{FF2B5EF4-FFF2-40B4-BE49-F238E27FC236}">
                <a16:creationId xmlns:a16="http://schemas.microsoft.com/office/drawing/2014/main" id="{DC59B617-1861-4988-811E-DF64FC95106E}"/>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15963" indent="-274638">
              <a:defRPr>
                <a:solidFill>
                  <a:schemeClr val="tx1"/>
                </a:solidFill>
                <a:latin typeface="Calibri" panose="020F0502020204030204" pitchFamily="34" charset="0"/>
                <a:cs typeface="Arial" panose="020B0604020202020204" pitchFamily="34" charset="0"/>
              </a:defRPr>
            </a:lvl2pPr>
            <a:lvl3pPr marL="1101725" indent="-219075">
              <a:defRPr>
                <a:solidFill>
                  <a:schemeClr val="tx1"/>
                </a:solidFill>
                <a:latin typeface="Calibri" panose="020F0502020204030204" pitchFamily="34" charset="0"/>
                <a:cs typeface="Arial" panose="020B0604020202020204" pitchFamily="34" charset="0"/>
              </a:defRPr>
            </a:lvl3pPr>
            <a:lvl4pPr marL="1541463" indent="-219075">
              <a:defRPr>
                <a:solidFill>
                  <a:schemeClr val="tx1"/>
                </a:solidFill>
                <a:latin typeface="Calibri" panose="020F0502020204030204" pitchFamily="34" charset="0"/>
                <a:cs typeface="Arial" panose="020B0604020202020204" pitchFamily="34" charset="0"/>
              </a:defRPr>
            </a:lvl4pPr>
            <a:lvl5pPr marL="1982788" indent="-219075">
              <a:defRPr>
                <a:solidFill>
                  <a:schemeClr val="tx1"/>
                </a:solidFill>
                <a:latin typeface="Calibri" panose="020F0502020204030204" pitchFamily="34" charset="0"/>
                <a:cs typeface="Arial" panose="020B0604020202020204" pitchFamily="34" charset="0"/>
              </a:defRPr>
            </a:lvl5pPr>
            <a:lvl6pPr marL="2439988" indent="-219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897188" indent="-219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354388" indent="-219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11588" indent="-219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4789231B-67DB-4F9D-9926-524E7189E322}" type="datetime1">
              <a:rPr lang="en-US" altLang="en-US" smtClean="0"/>
              <a:pPr/>
              <a:t>2/9/2021</a:t>
            </a:fld>
            <a:endParaRPr lang="en-US" altLang="en-US"/>
          </a:p>
        </p:txBody>
      </p:sp>
      <p:sp>
        <p:nvSpPr>
          <p:cNvPr id="39941" name="Slide Number Placeholder 4">
            <a:extLst>
              <a:ext uri="{FF2B5EF4-FFF2-40B4-BE49-F238E27FC236}">
                <a16:creationId xmlns:a16="http://schemas.microsoft.com/office/drawing/2014/main" id="{2B8635E1-F57C-4F0A-BD3F-FEACCE3F4C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15963" indent="-274638">
              <a:defRPr>
                <a:solidFill>
                  <a:schemeClr val="tx1"/>
                </a:solidFill>
                <a:latin typeface="Calibri" panose="020F0502020204030204" pitchFamily="34" charset="0"/>
                <a:cs typeface="Arial" panose="020B0604020202020204" pitchFamily="34" charset="0"/>
              </a:defRPr>
            </a:lvl2pPr>
            <a:lvl3pPr marL="1101725" indent="-219075">
              <a:defRPr>
                <a:solidFill>
                  <a:schemeClr val="tx1"/>
                </a:solidFill>
                <a:latin typeface="Calibri" panose="020F0502020204030204" pitchFamily="34" charset="0"/>
                <a:cs typeface="Arial" panose="020B0604020202020204" pitchFamily="34" charset="0"/>
              </a:defRPr>
            </a:lvl3pPr>
            <a:lvl4pPr marL="1541463" indent="-219075">
              <a:defRPr>
                <a:solidFill>
                  <a:schemeClr val="tx1"/>
                </a:solidFill>
                <a:latin typeface="Calibri" panose="020F0502020204030204" pitchFamily="34" charset="0"/>
                <a:cs typeface="Arial" panose="020B0604020202020204" pitchFamily="34" charset="0"/>
              </a:defRPr>
            </a:lvl4pPr>
            <a:lvl5pPr marL="1982788" indent="-219075">
              <a:defRPr>
                <a:solidFill>
                  <a:schemeClr val="tx1"/>
                </a:solidFill>
                <a:latin typeface="Calibri" panose="020F0502020204030204" pitchFamily="34" charset="0"/>
                <a:cs typeface="Arial" panose="020B0604020202020204" pitchFamily="34" charset="0"/>
              </a:defRPr>
            </a:lvl5pPr>
            <a:lvl6pPr marL="2439988" indent="-219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897188" indent="-219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354388" indent="-219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11588" indent="-219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A2F35A0F-1F32-4C7E-899D-C27CB3AF38E4}" type="slidenum">
              <a:rPr lang="en-US" altLang="en-US" smtClean="0"/>
              <a:pPr/>
              <a:t>17</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trusts</a:t>
            </a:r>
            <a:r>
              <a:rPr lang="en-US" baseline="0" dirty="0"/>
              <a:t> focus on conservation impacts</a:t>
            </a:r>
            <a:endParaRPr lang="en-US" dirty="0"/>
          </a:p>
        </p:txBody>
      </p:sp>
      <p:sp>
        <p:nvSpPr>
          <p:cNvPr id="4" name="Date Placeholder 3"/>
          <p:cNvSpPr>
            <a:spLocks noGrp="1"/>
          </p:cNvSpPr>
          <p:nvPr>
            <p:ph type="dt" idx="10"/>
          </p:nvPr>
        </p:nvSpPr>
        <p:spPr/>
        <p:txBody>
          <a:bodyPr/>
          <a:lstStyle/>
          <a:p>
            <a:pPr>
              <a:defRPr/>
            </a:pPr>
            <a:fld id="{A2DDFB5A-0A76-4921-9D13-2B84BF4BF846}" type="datetime1">
              <a:rPr lang="en-US" smtClean="0"/>
              <a:pPr>
                <a:defRPr/>
              </a:pPr>
              <a:t>2/9/2021</a:t>
            </a:fld>
            <a:endParaRPr lang="en-US" dirty="0"/>
          </a:p>
        </p:txBody>
      </p:sp>
      <p:sp>
        <p:nvSpPr>
          <p:cNvPr id="5" name="Slide Number Placeholder 4"/>
          <p:cNvSpPr>
            <a:spLocks noGrp="1"/>
          </p:cNvSpPr>
          <p:nvPr>
            <p:ph type="sldNum" sz="quarter" idx="11"/>
          </p:nvPr>
        </p:nvSpPr>
        <p:spPr/>
        <p:txBody>
          <a:bodyPr/>
          <a:lstStyle/>
          <a:p>
            <a:pPr>
              <a:defRPr/>
            </a:pPr>
            <a:fld id="{6E84C0C8-A615-43E8-A393-5A46AD17DF1E}" type="slidenum">
              <a:rPr lang="en-US" altLang="en-US" smtClean="0"/>
              <a:pPr>
                <a:defRPr/>
              </a:pPr>
              <a:t>18</a:t>
            </a:fld>
            <a:endParaRPr lang="en-US" altLang="en-US" dirty="0"/>
          </a:p>
        </p:txBody>
      </p:sp>
    </p:spTree>
    <p:extLst>
      <p:ext uri="{BB962C8B-B14F-4D97-AF65-F5344CB8AC3E}">
        <p14:creationId xmlns:p14="http://schemas.microsoft.com/office/powerpoint/2010/main" val="2021036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IRS focuses on money and whether it seems that this is a disguised business deal or is</a:t>
            </a:r>
            <a:r>
              <a:rPr lang="en-US" baseline="0" dirty="0"/>
              <a:t> “real” conservation. Highly subjective view.</a:t>
            </a:r>
            <a:endParaRPr lang="en-US" dirty="0"/>
          </a:p>
        </p:txBody>
      </p:sp>
      <p:sp>
        <p:nvSpPr>
          <p:cNvPr id="4" name="Date Placeholder 3"/>
          <p:cNvSpPr>
            <a:spLocks noGrp="1"/>
          </p:cNvSpPr>
          <p:nvPr>
            <p:ph type="dt" idx="10"/>
          </p:nvPr>
        </p:nvSpPr>
        <p:spPr/>
        <p:txBody>
          <a:bodyPr/>
          <a:lstStyle/>
          <a:p>
            <a:pPr>
              <a:defRPr/>
            </a:pPr>
            <a:fld id="{A2DDFB5A-0A76-4921-9D13-2B84BF4BF846}" type="datetime1">
              <a:rPr lang="en-US" smtClean="0"/>
              <a:pPr>
                <a:defRPr/>
              </a:pPr>
              <a:t>2/9/2021</a:t>
            </a:fld>
            <a:endParaRPr lang="en-US" dirty="0"/>
          </a:p>
        </p:txBody>
      </p:sp>
      <p:sp>
        <p:nvSpPr>
          <p:cNvPr id="5" name="Slide Number Placeholder 4"/>
          <p:cNvSpPr>
            <a:spLocks noGrp="1"/>
          </p:cNvSpPr>
          <p:nvPr>
            <p:ph type="sldNum" sz="quarter" idx="11"/>
          </p:nvPr>
        </p:nvSpPr>
        <p:spPr/>
        <p:txBody>
          <a:bodyPr/>
          <a:lstStyle/>
          <a:p>
            <a:pPr>
              <a:defRPr/>
            </a:pPr>
            <a:fld id="{6E84C0C8-A615-43E8-A393-5A46AD17DF1E}" type="slidenum">
              <a:rPr lang="en-US" altLang="en-US" smtClean="0"/>
              <a:pPr>
                <a:defRPr/>
              </a:pPr>
              <a:t>19</a:t>
            </a:fld>
            <a:endParaRPr lang="en-US" altLang="en-US" dirty="0"/>
          </a:p>
        </p:txBody>
      </p:sp>
    </p:spTree>
    <p:extLst>
      <p:ext uri="{BB962C8B-B14F-4D97-AF65-F5344CB8AC3E}">
        <p14:creationId xmlns:p14="http://schemas.microsoft.com/office/powerpoint/2010/main" val="3223584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a:ea typeface="+mn-ea"/>
              </a:rPr>
              <a:t>This</a:t>
            </a:r>
            <a:r>
              <a:rPr lang="en-US" baseline="0" dirty="0">
                <a:ea typeface="+mn-ea"/>
              </a:rPr>
              <a:t> basic list should be of service to you in your CE drafting project. Emphasizing documentation in the CE is an important point.</a:t>
            </a:r>
            <a:endParaRPr lang="en-US" dirty="0">
              <a:ea typeface="+mn-ea"/>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5788578-8E3A-4ABE-9D6C-6579C3847615}" type="slidenum">
              <a:rPr lang="en-US" altLang="en-US" smtClean="0"/>
              <a:pPr/>
              <a:t>20</a:t>
            </a:fld>
            <a:endParaRPr lang="en-US" altLang="en-US"/>
          </a:p>
        </p:txBody>
      </p:sp>
    </p:spTree>
    <p:extLst>
      <p:ext uri="{BB962C8B-B14F-4D97-AF65-F5344CB8AC3E}">
        <p14:creationId xmlns:p14="http://schemas.microsoft.com/office/powerpoint/2010/main" val="213702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Importance of definitions for all terms such as agriculture, forestry, recreation, improvements, building, building envelope, accessory and incidental and appurtenant, residence, non-residential, commercial. Is a for profit nursing home a residence or a commercial facility? Is a school a commercial activity if there is a tuition charge. Is a school with dormitories residential, commercial or educational.</a:t>
            </a:r>
          </a:p>
        </p:txBody>
      </p:sp>
      <p:sp>
        <p:nvSpPr>
          <p:cNvPr id="49156"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39F1912-9B0A-4D8E-ABFB-B8D89A166710}" type="datetime1">
              <a:rPr lang="en-US" altLang="en-US" smtClean="0"/>
              <a:pPr/>
              <a:t>2/9/2021</a:t>
            </a:fld>
            <a:endParaRPr lang="en-US" altLang="en-US"/>
          </a:p>
        </p:txBody>
      </p:sp>
      <p:sp>
        <p:nvSpPr>
          <p:cNvPr id="49157"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9BE878C-318F-4380-BA60-A896E0D07ED5}" type="slidenum">
              <a:rPr lang="en-US" altLang="en-US" smtClean="0"/>
              <a:pPr/>
              <a:t>21</a:t>
            </a:fld>
            <a:endParaRPr lang="en-US" altLang="en-US"/>
          </a:p>
        </p:txBody>
      </p:sp>
    </p:spTree>
    <p:extLst>
      <p:ext uri="{BB962C8B-B14F-4D97-AF65-F5344CB8AC3E}">
        <p14:creationId xmlns:p14="http://schemas.microsoft.com/office/powerpoint/2010/main" val="3114316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risk</a:t>
            </a:r>
            <a:r>
              <a:rPr lang="en-US" baseline="0" dirty="0"/>
              <a:t> balancing pointers should provide you some guide rails in your drafting. The big take away here is AVOID ASSUMPTIONS</a:t>
            </a:r>
            <a:endParaRPr lang="en-US" dirty="0"/>
          </a:p>
        </p:txBody>
      </p:sp>
      <p:sp>
        <p:nvSpPr>
          <p:cNvPr id="4" name="Date Placeholder 3"/>
          <p:cNvSpPr>
            <a:spLocks noGrp="1"/>
          </p:cNvSpPr>
          <p:nvPr>
            <p:ph type="dt" idx="10"/>
          </p:nvPr>
        </p:nvSpPr>
        <p:spPr/>
        <p:txBody>
          <a:bodyPr/>
          <a:lstStyle/>
          <a:p>
            <a:pPr>
              <a:defRPr/>
            </a:pPr>
            <a:fld id="{A2DDFB5A-0A76-4921-9D13-2B84BF4BF846}" type="datetime1">
              <a:rPr lang="en-US" smtClean="0"/>
              <a:pPr>
                <a:defRPr/>
              </a:pPr>
              <a:t>2/9/2021</a:t>
            </a:fld>
            <a:endParaRPr lang="en-US" dirty="0"/>
          </a:p>
        </p:txBody>
      </p:sp>
      <p:sp>
        <p:nvSpPr>
          <p:cNvPr id="5" name="Slide Number Placeholder 4"/>
          <p:cNvSpPr>
            <a:spLocks noGrp="1"/>
          </p:cNvSpPr>
          <p:nvPr>
            <p:ph type="sldNum" sz="quarter" idx="11"/>
          </p:nvPr>
        </p:nvSpPr>
        <p:spPr/>
        <p:txBody>
          <a:bodyPr/>
          <a:lstStyle/>
          <a:p>
            <a:pPr>
              <a:defRPr/>
            </a:pPr>
            <a:fld id="{6E84C0C8-A615-43E8-A393-5A46AD17DF1E}" type="slidenum">
              <a:rPr lang="en-US" altLang="en-US" smtClean="0"/>
              <a:pPr>
                <a:defRPr/>
              </a:pPr>
              <a:t>22</a:t>
            </a:fld>
            <a:endParaRPr lang="en-US" altLang="en-US" dirty="0"/>
          </a:p>
        </p:txBody>
      </p:sp>
    </p:spTree>
    <p:extLst>
      <p:ext uri="{BB962C8B-B14F-4D97-AF65-F5344CB8AC3E}">
        <p14:creationId xmlns:p14="http://schemas.microsoft.com/office/powerpoint/2010/main" val="19261848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additional details should assist you to avoid assumptions and to articulate</a:t>
            </a:r>
            <a:r>
              <a:rPr lang="en-US" baseline="0" dirty="0"/>
              <a:t> critical siting points. Remember stewardship!</a:t>
            </a:r>
            <a:endParaRPr lang="en-US" dirty="0"/>
          </a:p>
        </p:txBody>
      </p:sp>
      <p:sp>
        <p:nvSpPr>
          <p:cNvPr id="4" name="Date Placeholder 3"/>
          <p:cNvSpPr>
            <a:spLocks noGrp="1"/>
          </p:cNvSpPr>
          <p:nvPr>
            <p:ph type="dt" idx="10"/>
          </p:nvPr>
        </p:nvSpPr>
        <p:spPr/>
        <p:txBody>
          <a:bodyPr/>
          <a:lstStyle/>
          <a:p>
            <a:pPr>
              <a:defRPr/>
            </a:pPr>
            <a:fld id="{A2DDFB5A-0A76-4921-9D13-2B84BF4BF846}" type="datetime1">
              <a:rPr lang="en-US" smtClean="0"/>
              <a:pPr>
                <a:defRPr/>
              </a:pPr>
              <a:t>2/9/2021</a:t>
            </a:fld>
            <a:endParaRPr lang="en-US" dirty="0"/>
          </a:p>
        </p:txBody>
      </p:sp>
      <p:sp>
        <p:nvSpPr>
          <p:cNvPr id="5" name="Slide Number Placeholder 4"/>
          <p:cNvSpPr>
            <a:spLocks noGrp="1"/>
          </p:cNvSpPr>
          <p:nvPr>
            <p:ph type="sldNum" sz="quarter" idx="11"/>
          </p:nvPr>
        </p:nvSpPr>
        <p:spPr/>
        <p:txBody>
          <a:bodyPr/>
          <a:lstStyle/>
          <a:p>
            <a:pPr>
              <a:defRPr/>
            </a:pPr>
            <a:fld id="{6E84C0C8-A615-43E8-A393-5A46AD17DF1E}" type="slidenum">
              <a:rPr lang="en-US" altLang="en-US" smtClean="0"/>
              <a:pPr>
                <a:defRPr/>
              </a:pPr>
              <a:t>23</a:t>
            </a:fld>
            <a:endParaRPr lang="en-US" altLang="en-US" dirty="0"/>
          </a:p>
        </p:txBody>
      </p:sp>
    </p:spTree>
    <p:extLst>
      <p:ext uri="{BB962C8B-B14F-4D97-AF65-F5344CB8AC3E}">
        <p14:creationId xmlns:p14="http://schemas.microsoft.com/office/powerpoint/2010/main" val="3593432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the two ag structures cases in the lost category</a:t>
            </a:r>
          </a:p>
          <a:p>
            <a:r>
              <a:rPr lang="en-US" dirty="0"/>
              <a:t>Combination of loose drafting, lack of definitions and stewardship miscommunications</a:t>
            </a:r>
          </a:p>
          <a:p>
            <a:r>
              <a:rPr lang="en-US" dirty="0"/>
              <a:t>I would argue LT’s often overreached in minor structures cases. Thought the CE was clearer that it was. Same goes for road cases.</a:t>
            </a:r>
          </a:p>
        </p:txBody>
      </p:sp>
      <p:sp>
        <p:nvSpPr>
          <p:cNvPr id="4" name="Slide Number Placeholder 3"/>
          <p:cNvSpPr>
            <a:spLocks noGrp="1"/>
          </p:cNvSpPr>
          <p:nvPr>
            <p:ph type="sldNum" sz="quarter" idx="10"/>
          </p:nvPr>
        </p:nvSpPr>
        <p:spPr/>
        <p:txBody>
          <a:bodyPr/>
          <a:lstStyle/>
          <a:p>
            <a:fld id="{2A2EFBA6-69F6-420B-A6EF-A1D10A347C21}" type="slidenum">
              <a:rPr lang="en-US" smtClean="0"/>
              <a:t>24</a:t>
            </a:fld>
            <a:endParaRPr lang="en-US"/>
          </a:p>
        </p:txBody>
      </p:sp>
    </p:spTree>
    <p:extLst>
      <p:ext uri="{BB962C8B-B14F-4D97-AF65-F5344CB8AC3E}">
        <p14:creationId xmlns:p14="http://schemas.microsoft.com/office/powerpoint/2010/main" val="1822387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Avoid assumptions. Draft like you are writing a court order.</a:t>
            </a:r>
          </a:p>
        </p:txBody>
      </p:sp>
      <p:sp>
        <p:nvSpPr>
          <p:cNvPr id="4" name="Slide Number Placeholder 3"/>
          <p:cNvSpPr>
            <a:spLocks noGrp="1"/>
          </p:cNvSpPr>
          <p:nvPr>
            <p:ph type="sldNum" sz="quarter" idx="10"/>
          </p:nvPr>
        </p:nvSpPr>
        <p:spPr/>
        <p:txBody>
          <a:bodyPr/>
          <a:lstStyle/>
          <a:p>
            <a:fld id="{2A2EFBA6-69F6-420B-A6EF-A1D10A347C21}" type="slidenum">
              <a:rPr lang="en-US" smtClean="0"/>
              <a:t>25</a:t>
            </a:fld>
            <a:endParaRPr lang="en-US"/>
          </a:p>
        </p:txBody>
      </p:sp>
    </p:spTree>
    <p:extLst>
      <p:ext uri="{BB962C8B-B14F-4D97-AF65-F5344CB8AC3E}">
        <p14:creationId xmlns:p14="http://schemas.microsoft.com/office/powerpoint/2010/main" val="3393337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EF317422-BA71-4743-9F1D-D90F7DE0E6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39369282-0AB6-45A2-90C1-265216C577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Thank you and discussion</a:t>
            </a:r>
          </a:p>
        </p:txBody>
      </p:sp>
      <p:sp>
        <p:nvSpPr>
          <p:cNvPr id="52228" name="Slide Number Placeholder 3">
            <a:extLst>
              <a:ext uri="{FF2B5EF4-FFF2-40B4-BE49-F238E27FC236}">
                <a16:creationId xmlns:a16="http://schemas.microsoft.com/office/drawing/2014/main" id="{F9899624-4653-476C-A4FF-35F88CB904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5650" indent="-290513">
              <a:defRPr>
                <a:solidFill>
                  <a:schemeClr val="tx1"/>
                </a:solidFill>
                <a:latin typeface="Calibri" panose="020F0502020204030204" pitchFamily="34" charset="0"/>
                <a:cs typeface="Arial" panose="020B0604020202020204" pitchFamily="34" charset="0"/>
              </a:defRPr>
            </a:lvl2pPr>
            <a:lvl3pPr marL="1163638" indent="-231775">
              <a:defRPr>
                <a:solidFill>
                  <a:schemeClr val="tx1"/>
                </a:solidFill>
                <a:latin typeface="Calibri" panose="020F0502020204030204" pitchFamily="34" charset="0"/>
                <a:cs typeface="Arial" panose="020B0604020202020204" pitchFamily="34" charset="0"/>
              </a:defRPr>
            </a:lvl3pPr>
            <a:lvl4pPr marL="1628775" indent="-231775">
              <a:defRPr>
                <a:solidFill>
                  <a:schemeClr val="tx1"/>
                </a:solidFill>
                <a:latin typeface="Calibri" panose="020F0502020204030204" pitchFamily="34" charset="0"/>
                <a:cs typeface="Arial" panose="020B0604020202020204" pitchFamily="34" charset="0"/>
              </a:defRPr>
            </a:lvl4pPr>
            <a:lvl5pPr marL="2095500" indent="-231775">
              <a:defRPr>
                <a:solidFill>
                  <a:schemeClr val="tx1"/>
                </a:solidFill>
                <a:latin typeface="Calibri" panose="020F050202020403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E9BCF084-761F-43C5-90E7-688BD8665DFD}" type="slidenum">
              <a:rPr lang="en-US" altLang="en-US" smtClean="0">
                <a:latin typeface="Arial" panose="020B0604020202020204" pitchFamily="34" charset="0"/>
                <a:ea typeface="ヒラギノ角ゴ Pro W3"/>
                <a:cs typeface="ヒラギノ角ゴ Pro W3"/>
              </a:rPr>
              <a:pPr/>
              <a:t>26</a:t>
            </a:fld>
            <a:endParaRPr lang="en-US" altLang="en-US">
              <a:latin typeface="Arial" panose="020B0604020202020204" pitchFamily="34" charset="0"/>
              <a:ea typeface="ヒラギノ角ゴ Pro W3"/>
              <a:cs typeface="ヒラギノ角ゴ Pro W3"/>
            </a:endParaRPr>
          </a:p>
        </p:txBody>
      </p:sp>
      <p:sp>
        <p:nvSpPr>
          <p:cNvPr id="52229" name="Date Placeholder 4">
            <a:extLst>
              <a:ext uri="{FF2B5EF4-FFF2-40B4-BE49-F238E27FC236}">
                <a16:creationId xmlns:a16="http://schemas.microsoft.com/office/drawing/2014/main" id="{5EE59692-4FC7-4499-9942-4C0A524C7526}"/>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55650" indent="-290513">
              <a:defRPr>
                <a:solidFill>
                  <a:schemeClr val="tx1"/>
                </a:solidFill>
                <a:latin typeface="Calibri" panose="020F0502020204030204" pitchFamily="34" charset="0"/>
                <a:cs typeface="Arial" panose="020B0604020202020204" pitchFamily="34" charset="0"/>
              </a:defRPr>
            </a:lvl2pPr>
            <a:lvl3pPr marL="1163638" indent="-231775">
              <a:defRPr>
                <a:solidFill>
                  <a:schemeClr val="tx1"/>
                </a:solidFill>
                <a:latin typeface="Calibri" panose="020F0502020204030204" pitchFamily="34" charset="0"/>
                <a:cs typeface="Arial" panose="020B0604020202020204" pitchFamily="34" charset="0"/>
              </a:defRPr>
            </a:lvl3pPr>
            <a:lvl4pPr marL="1628775" indent="-231775">
              <a:defRPr>
                <a:solidFill>
                  <a:schemeClr val="tx1"/>
                </a:solidFill>
                <a:latin typeface="Calibri" panose="020F0502020204030204" pitchFamily="34" charset="0"/>
                <a:cs typeface="Arial" panose="020B0604020202020204" pitchFamily="34" charset="0"/>
              </a:defRPr>
            </a:lvl4pPr>
            <a:lvl5pPr marL="2095500" indent="-231775">
              <a:defRPr>
                <a:solidFill>
                  <a:schemeClr val="tx1"/>
                </a:solidFill>
                <a:latin typeface="Calibri" panose="020F050202020403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en-US" altLang="en-US">
                <a:latin typeface="Arial" panose="020B0604020202020204" pitchFamily="34" charset="0"/>
                <a:ea typeface="ヒラギノ角ゴ Pro W3"/>
                <a:cs typeface="ヒラギノ角ゴ Pro W3"/>
              </a:rPr>
              <a:t>November 12, 2015</a:t>
            </a:r>
          </a:p>
        </p:txBody>
      </p:sp>
      <p:sp>
        <p:nvSpPr>
          <p:cNvPr id="52230" name="Header Placeholder 5">
            <a:extLst>
              <a:ext uri="{FF2B5EF4-FFF2-40B4-BE49-F238E27FC236}">
                <a16:creationId xmlns:a16="http://schemas.microsoft.com/office/drawing/2014/main" id="{28BCB226-65DE-4000-B496-60B545CDC23A}"/>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55650" indent="-290513">
              <a:defRPr>
                <a:solidFill>
                  <a:schemeClr val="tx1"/>
                </a:solidFill>
                <a:latin typeface="Calibri" panose="020F0502020204030204" pitchFamily="34" charset="0"/>
                <a:cs typeface="Arial" panose="020B0604020202020204" pitchFamily="34" charset="0"/>
              </a:defRPr>
            </a:lvl2pPr>
            <a:lvl3pPr marL="1163638" indent="-231775">
              <a:defRPr>
                <a:solidFill>
                  <a:schemeClr val="tx1"/>
                </a:solidFill>
                <a:latin typeface="Calibri" panose="020F0502020204030204" pitchFamily="34" charset="0"/>
                <a:cs typeface="Arial" panose="020B0604020202020204" pitchFamily="34" charset="0"/>
              </a:defRPr>
            </a:lvl3pPr>
            <a:lvl4pPr marL="1628775" indent="-231775">
              <a:defRPr>
                <a:solidFill>
                  <a:schemeClr val="tx1"/>
                </a:solidFill>
                <a:latin typeface="Calibri" panose="020F0502020204030204" pitchFamily="34" charset="0"/>
                <a:cs typeface="Arial" panose="020B0604020202020204" pitchFamily="34" charset="0"/>
              </a:defRPr>
            </a:lvl4pPr>
            <a:lvl5pPr marL="2095500" indent="-231775">
              <a:defRPr>
                <a:solidFill>
                  <a:schemeClr val="tx1"/>
                </a:solidFill>
                <a:latin typeface="Calibri" panose="020F050202020403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en-US" altLang="en-US">
                <a:latin typeface="Arial" panose="020B0604020202020204" pitchFamily="34" charset="0"/>
                <a:ea typeface="ヒラギノ角ゴ Pro W3"/>
                <a:cs typeface="ヒラギノ角ゴ Pro W3"/>
              </a:rPr>
              <a:t>COLT Conference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77A6AF1F-50C5-441C-B763-2D9DF7013BFE}"/>
              </a:ext>
            </a:extLst>
          </p:cNvPr>
          <p:cNvSpPr>
            <a:spLocks noGrp="1"/>
          </p:cNvSpPr>
          <p:nvPr>
            <p:ph type="dt" sz="half" idx="10"/>
          </p:nvPr>
        </p:nvSpPr>
        <p:spPr/>
        <p:txBody>
          <a:bodyPr/>
          <a:lstStyle>
            <a:lvl1pPr>
              <a:defRPr/>
            </a:lvl1pPr>
          </a:lstStyle>
          <a:p>
            <a:pPr>
              <a:defRPr/>
            </a:pPr>
            <a:fld id="{38011343-011B-4866-B9D2-3BC0E5481E05}"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DADC853A-1DBE-4AE5-8DA0-E092C7A0FC1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94973EF-4695-4AA1-8FF0-549FE64429A2}"/>
              </a:ext>
            </a:extLst>
          </p:cNvPr>
          <p:cNvSpPr>
            <a:spLocks noGrp="1"/>
          </p:cNvSpPr>
          <p:nvPr>
            <p:ph type="sldNum" sz="quarter" idx="12"/>
          </p:nvPr>
        </p:nvSpPr>
        <p:spPr/>
        <p:txBody>
          <a:bodyPr/>
          <a:lstStyle>
            <a:lvl1pPr>
              <a:defRPr/>
            </a:lvl1pPr>
          </a:lstStyle>
          <a:p>
            <a:pPr>
              <a:defRPr/>
            </a:pPr>
            <a:fld id="{0FD4E6ED-484F-411E-A97E-C5E1F2B9649F}" type="slidenum">
              <a:rPr lang="en-US" altLang="en-US"/>
              <a:pPr>
                <a:defRPr/>
              </a:pPr>
              <a:t>‹#›</a:t>
            </a:fld>
            <a:endParaRPr lang="en-US" altLang="en-US" dirty="0"/>
          </a:p>
        </p:txBody>
      </p:sp>
    </p:spTree>
    <p:extLst>
      <p:ext uri="{BB962C8B-B14F-4D97-AF65-F5344CB8AC3E}">
        <p14:creationId xmlns:p14="http://schemas.microsoft.com/office/powerpoint/2010/main" val="3869569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8E811-5673-4444-B642-4FD70A964BC8}"/>
              </a:ext>
            </a:extLst>
          </p:cNvPr>
          <p:cNvSpPr>
            <a:spLocks noGrp="1"/>
          </p:cNvSpPr>
          <p:nvPr>
            <p:ph type="dt" sz="half" idx="10"/>
          </p:nvPr>
        </p:nvSpPr>
        <p:spPr/>
        <p:txBody>
          <a:bodyPr/>
          <a:lstStyle>
            <a:lvl1pPr>
              <a:defRPr/>
            </a:lvl1pPr>
          </a:lstStyle>
          <a:p>
            <a:pPr>
              <a:defRPr/>
            </a:pPr>
            <a:fld id="{A2286E42-BDEB-4ABC-ABC5-EF4FDF53333D}"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E82D056B-719D-41A5-AC00-F1FEED3DB0D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F789720-8234-46D2-91C2-6DEF71E28417}"/>
              </a:ext>
            </a:extLst>
          </p:cNvPr>
          <p:cNvSpPr>
            <a:spLocks noGrp="1"/>
          </p:cNvSpPr>
          <p:nvPr>
            <p:ph type="sldNum" sz="quarter" idx="12"/>
          </p:nvPr>
        </p:nvSpPr>
        <p:spPr/>
        <p:txBody>
          <a:bodyPr/>
          <a:lstStyle>
            <a:lvl1pPr>
              <a:defRPr/>
            </a:lvl1pPr>
          </a:lstStyle>
          <a:p>
            <a:pPr>
              <a:defRPr/>
            </a:pPr>
            <a:fld id="{3F5C8A07-F662-4149-85E2-927EF72AA668}" type="slidenum">
              <a:rPr lang="en-US" altLang="en-US"/>
              <a:pPr>
                <a:defRPr/>
              </a:pPr>
              <a:t>‹#›</a:t>
            </a:fld>
            <a:endParaRPr lang="en-US" altLang="en-US" dirty="0"/>
          </a:p>
        </p:txBody>
      </p:sp>
    </p:spTree>
    <p:extLst>
      <p:ext uri="{BB962C8B-B14F-4D97-AF65-F5344CB8AC3E}">
        <p14:creationId xmlns:p14="http://schemas.microsoft.com/office/powerpoint/2010/main" val="4095224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084F77-C513-4236-A28C-B6B92B8B639E}"/>
              </a:ext>
            </a:extLst>
          </p:cNvPr>
          <p:cNvSpPr>
            <a:spLocks noGrp="1"/>
          </p:cNvSpPr>
          <p:nvPr>
            <p:ph type="dt" sz="half" idx="10"/>
          </p:nvPr>
        </p:nvSpPr>
        <p:spPr/>
        <p:txBody>
          <a:bodyPr/>
          <a:lstStyle>
            <a:lvl1pPr>
              <a:defRPr/>
            </a:lvl1pPr>
          </a:lstStyle>
          <a:p>
            <a:pPr>
              <a:defRPr/>
            </a:pPr>
            <a:fld id="{C88F843F-B0FB-49DB-B8A6-9AA312ABB9EC}"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CA0093A4-527F-42B1-B5AB-79E0248632E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86F101B-0D82-43D5-9F36-C4A6CD14295E}"/>
              </a:ext>
            </a:extLst>
          </p:cNvPr>
          <p:cNvSpPr>
            <a:spLocks noGrp="1"/>
          </p:cNvSpPr>
          <p:nvPr>
            <p:ph type="sldNum" sz="quarter" idx="12"/>
          </p:nvPr>
        </p:nvSpPr>
        <p:spPr/>
        <p:txBody>
          <a:bodyPr/>
          <a:lstStyle>
            <a:lvl1pPr>
              <a:defRPr/>
            </a:lvl1pPr>
          </a:lstStyle>
          <a:p>
            <a:pPr>
              <a:defRPr/>
            </a:pPr>
            <a:fld id="{58D329E4-FFCF-4E98-AE3A-C71F1F096C84}" type="slidenum">
              <a:rPr lang="en-US" altLang="en-US"/>
              <a:pPr>
                <a:defRPr/>
              </a:pPr>
              <a:t>‹#›</a:t>
            </a:fld>
            <a:endParaRPr lang="en-US" altLang="en-US" dirty="0"/>
          </a:p>
        </p:txBody>
      </p:sp>
    </p:spTree>
    <p:extLst>
      <p:ext uri="{BB962C8B-B14F-4D97-AF65-F5344CB8AC3E}">
        <p14:creationId xmlns:p14="http://schemas.microsoft.com/office/powerpoint/2010/main" val="2099319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3E55F01-23EA-4EFD-BBFA-F76EDDF5E933}"/>
              </a:ext>
            </a:extLst>
          </p:cNvPr>
          <p:cNvSpPr>
            <a:spLocks noGrp="1"/>
          </p:cNvSpPr>
          <p:nvPr>
            <p:ph type="dt" sz="half" idx="10"/>
          </p:nvPr>
        </p:nvSpPr>
        <p:spPr/>
        <p:txBody>
          <a:bodyPr/>
          <a:lstStyle>
            <a:lvl1pPr>
              <a:defRPr/>
            </a:lvl1pPr>
          </a:lstStyle>
          <a:p>
            <a:pPr>
              <a:defRPr/>
            </a:pPr>
            <a:fld id="{06A31061-740C-4983-BD33-641668BEBE92}" type="datetimeFigureOut">
              <a:rPr lang="en-US"/>
              <a:pPr>
                <a:defRPr/>
              </a:pPr>
              <a:t>2/9/2021</a:t>
            </a:fld>
            <a:endParaRPr lang="en-US" dirty="0"/>
          </a:p>
        </p:txBody>
      </p:sp>
      <p:sp>
        <p:nvSpPr>
          <p:cNvPr id="6" name="Footer Placeholder 4">
            <a:extLst>
              <a:ext uri="{FF2B5EF4-FFF2-40B4-BE49-F238E27FC236}">
                <a16:creationId xmlns:a16="http://schemas.microsoft.com/office/drawing/2014/main" id="{AAD62295-2157-4ADE-968D-A63FF98D820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5B6F532-1DDC-4A05-B770-AA2EC32D7C1D}"/>
              </a:ext>
            </a:extLst>
          </p:cNvPr>
          <p:cNvSpPr>
            <a:spLocks noGrp="1"/>
          </p:cNvSpPr>
          <p:nvPr>
            <p:ph type="sldNum" sz="quarter" idx="12"/>
          </p:nvPr>
        </p:nvSpPr>
        <p:spPr/>
        <p:txBody>
          <a:bodyPr/>
          <a:lstStyle>
            <a:lvl1pPr>
              <a:defRPr/>
            </a:lvl1pPr>
          </a:lstStyle>
          <a:p>
            <a:pPr>
              <a:defRPr/>
            </a:pPr>
            <a:fld id="{0DADBD96-DDD1-4872-AD2E-EF053FD9D3A2}" type="slidenum">
              <a:rPr lang="en-US" altLang="en-US"/>
              <a:pPr>
                <a:defRPr/>
              </a:pPr>
              <a:t>‹#›</a:t>
            </a:fld>
            <a:endParaRPr lang="en-US" altLang="en-US" dirty="0"/>
          </a:p>
        </p:txBody>
      </p:sp>
    </p:spTree>
    <p:extLst>
      <p:ext uri="{BB962C8B-B14F-4D97-AF65-F5344CB8AC3E}">
        <p14:creationId xmlns:p14="http://schemas.microsoft.com/office/powerpoint/2010/main" val="119766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A1A9BCE-E3C2-4E25-8511-C9C3F5725B80}"/>
              </a:ext>
            </a:extLst>
          </p:cNvPr>
          <p:cNvSpPr>
            <a:spLocks noGrp="1"/>
          </p:cNvSpPr>
          <p:nvPr>
            <p:ph type="dt" sz="half" idx="10"/>
          </p:nvPr>
        </p:nvSpPr>
        <p:spPr/>
        <p:txBody>
          <a:bodyPr/>
          <a:lstStyle>
            <a:lvl1pPr>
              <a:defRPr/>
            </a:lvl1pPr>
          </a:lstStyle>
          <a:p>
            <a:pPr>
              <a:defRPr/>
            </a:pPr>
            <a:fld id="{2A5EFE65-F4A6-46AF-A48A-48C5BFAFD7AB}" type="datetimeFigureOut">
              <a:rPr lang="en-US"/>
              <a:pPr>
                <a:defRPr/>
              </a:pPr>
              <a:t>2/9/2021</a:t>
            </a:fld>
            <a:endParaRPr lang="en-US" dirty="0"/>
          </a:p>
        </p:txBody>
      </p:sp>
      <p:sp>
        <p:nvSpPr>
          <p:cNvPr id="8" name="Footer Placeholder 4">
            <a:extLst>
              <a:ext uri="{FF2B5EF4-FFF2-40B4-BE49-F238E27FC236}">
                <a16:creationId xmlns:a16="http://schemas.microsoft.com/office/drawing/2014/main" id="{7ACFE5EB-7C66-4E45-84A1-DD8BA8C5B60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76512B44-47D6-4EA7-B0F9-3E750D6B9B5D}"/>
              </a:ext>
            </a:extLst>
          </p:cNvPr>
          <p:cNvSpPr>
            <a:spLocks noGrp="1"/>
          </p:cNvSpPr>
          <p:nvPr>
            <p:ph type="sldNum" sz="quarter" idx="12"/>
          </p:nvPr>
        </p:nvSpPr>
        <p:spPr/>
        <p:txBody>
          <a:bodyPr/>
          <a:lstStyle>
            <a:lvl1pPr>
              <a:defRPr/>
            </a:lvl1pPr>
          </a:lstStyle>
          <a:p>
            <a:pPr>
              <a:defRPr/>
            </a:pPr>
            <a:fld id="{16FDDEA0-FCF8-4637-A5E4-95AF7E5FC527}" type="slidenum">
              <a:rPr lang="en-US" altLang="en-US"/>
              <a:pPr>
                <a:defRPr/>
              </a:pPr>
              <a:t>‹#›</a:t>
            </a:fld>
            <a:endParaRPr lang="en-US" altLang="en-US" dirty="0"/>
          </a:p>
        </p:txBody>
      </p:sp>
    </p:spTree>
    <p:extLst>
      <p:ext uri="{BB962C8B-B14F-4D97-AF65-F5344CB8AC3E}">
        <p14:creationId xmlns:p14="http://schemas.microsoft.com/office/powerpoint/2010/main" val="309477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0584366A-43D4-4637-8764-F778331423E7}"/>
              </a:ext>
            </a:extLst>
          </p:cNvPr>
          <p:cNvSpPr>
            <a:spLocks noGrp="1"/>
          </p:cNvSpPr>
          <p:nvPr>
            <p:ph type="dt" sz="half" idx="10"/>
          </p:nvPr>
        </p:nvSpPr>
        <p:spPr/>
        <p:txBody>
          <a:bodyPr/>
          <a:lstStyle>
            <a:lvl1pPr>
              <a:defRPr/>
            </a:lvl1pPr>
          </a:lstStyle>
          <a:p>
            <a:pPr>
              <a:defRPr/>
            </a:pPr>
            <a:fld id="{2C65F886-6E7A-4236-A420-A3229FBE1E9D}" type="datetimeFigureOut">
              <a:rPr lang="en-US"/>
              <a:pPr>
                <a:defRPr/>
              </a:pPr>
              <a:t>2/9/2021</a:t>
            </a:fld>
            <a:endParaRPr lang="en-US" dirty="0"/>
          </a:p>
        </p:txBody>
      </p:sp>
      <p:sp>
        <p:nvSpPr>
          <p:cNvPr id="4" name="Footer Placeholder 4">
            <a:extLst>
              <a:ext uri="{FF2B5EF4-FFF2-40B4-BE49-F238E27FC236}">
                <a16:creationId xmlns:a16="http://schemas.microsoft.com/office/drawing/2014/main" id="{4E9A133F-3B6D-4176-927C-1FEBD8744C2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A2371BC-45E0-4F13-A05D-0D445F69239C}"/>
              </a:ext>
            </a:extLst>
          </p:cNvPr>
          <p:cNvSpPr>
            <a:spLocks noGrp="1"/>
          </p:cNvSpPr>
          <p:nvPr>
            <p:ph type="sldNum" sz="quarter" idx="12"/>
          </p:nvPr>
        </p:nvSpPr>
        <p:spPr/>
        <p:txBody>
          <a:bodyPr/>
          <a:lstStyle>
            <a:lvl1pPr>
              <a:defRPr/>
            </a:lvl1pPr>
          </a:lstStyle>
          <a:p>
            <a:pPr>
              <a:defRPr/>
            </a:pPr>
            <a:fld id="{27CBEF3A-EBA1-4401-8FB8-5D75AD067641}" type="slidenum">
              <a:rPr lang="en-US" altLang="en-US"/>
              <a:pPr>
                <a:defRPr/>
              </a:pPr>
              <a:t>‹#›</a:t>
            </a:fld>
            <a:endParaRPr lang="en-US" altLang="en-US" dirty="0"/>
          </a:p>
        </p:txBody>
      </p:sp>
    </p:spTree>
    <p:extLst>
      <p:ext uri="{BB962C8B-B14F-4D97-AF65-F5344CB8AC3E}">
        <p14:creationId xmlns:p14="http://schemas.microsoft.com/office/powerpoint/2010/main" val="404120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1659146-527F-434A-A557-08094F8F0D0B}"/>
              </a:ext>
            </a:extLst>
          </p:cNvPr>
          <p:cNvSpPr>
            <a:spLocks noGrp="1"/>
          </p:cNvSpPr>
          <p:nvPr>
            <p:ph type="dt" sz="half" idx="10"/>
          </p:nvPr>
        </p:nvSpPr>
        <p:spPr/>
        <p:txBody>
          <a:bodyPr/>
          <a:lstStyle>
            <a:lvl1pPr>
              <a:defRPr/>
            </a:lvl1pPr>
          </a:lstStyle>
          <a:p>
            <a:pPr>
              <a:defRPr/>
            </a:pPr>
            <a:fld id="{8ACB7494-D62D-454E-A1CD-E98253E79500}" type="datetimeFigureOut">
              <a:rPr lang="en-US"/>
              <a:pPr>
                <a:defRPr/>
              </a:pPr>
              <a:t>2/9/2021</a:t>
            </a:fld>
            <a:endParaRPr lang="en-US" dirty="0"/>
          </a:p>
        </p:txBody>
      </p:sp>
      <p:sp>
        <p:nvSpPr>
          <p:cNvPr id="3" name="Footer Placeholder 4">
            <a:extLst>
              <a:ext uri="{FF2B5EF4-FFF2-40B4-BE49-F238E27FC236}">
                <a16:creationId xmlns:a16="http://schemas.microsoft.com/office/drawing/2014/main" id="{EAD599A1-0B04-4AF4-8770-D872D393B6E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B6E6E96-AFBB-49D4-B0E7-6BD792FD03A3}"/>
              </a:ext>
            </a:extLst>
          </p:cNvPr>
          <p:cNvSpPr>
            <a:spLocks noGrp="1"/>
          </p:cNvSpPr>
          <p:nvPr>
            <p:ph type="sldNum" sz="quarter" idx="12"/>
          </p:nvPr>
        </p:nvSpPr>
        <p:spPr/>
        <p:txBody>
          <a:bodyPr/>
          <a:lstStyle>
            <a:lvl1pPr>
              <a:defRPr/>
            </a:lvl1pPr>
          </a:lstStyle>
          <a:p>
            <a:pPr>
              <a:defRPr/>
            </a:pPr>
            <a:fld id="{4058F1F8-EEFC-4EA0-8997-BFDBCD726DCE}" type="slidenum">
              <a:rPr lang="en-US" altLang="en-US"/>
              <a:pPr>
                <a:defRPr/>
              </a:pPr>
              <a:t>‹#›</a:t>
            </a:fld>
            <a:endParaRPr lang="en-US" altLang="en-US" dirty="0"/>
          </a:p>
        </p:txBody>
      </p:sp>
    </p:spTree>
    <p:extLst>
      <p:ext uri="{BB962C8B-B14F-4D97-AF65-F5344CB8AC3E}">
        <p14:creationId xmlns:p14="http://schemas.microsoft.com/office/powerpoint/2010/main" val="2322101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BF28269-62DB-4598-A8C3-AB65F7FDCBBC}"/>
              </a:ext>
            </a:extLst>
          </p:cNvPr>
          <p:cNvSpPr>
            <a:spLocks noGrp="1"/>
          </p:cNvSpPr>
          <p:nvPr>
            <p:ph type="dt" sz="half" idx="10"/>
          </p:nvPr>
        </p:nvSpPr>
        <p:spPr/>
        <p:txBody>
          <a:bodyPr/>
          <a:lstStyle>
            <a:lvl1pPr>
              <a:defRPr/>
            </a:lvl1pPr>
          </a:lstStyle>
          <a:p>
            <a:pPr>
              <a:defRPr/>
            </a:pPr>
            <a:fld id="{67F98A75-4A10-445C-A39E-4699651B6699}" type="datetimeFigureOut">
              <a:rPr lang="en-US"/>
              <a:pPr>
                <a:defRPr/>
              </a:pPr>
              <a:t>2/9/2021</a:t>
            </a:fld>
            <a:endParaRPr lang="en-US" dirty="0"/>
          </a:p>
        </p:txBody>
      </p:sp>
      <p:sp>
        <p:nvSpPr>
          <p:cNvPr id="6" name="Footer Placeholder 4">
            <a:extLst>
              <a:ext uri="{FF2B5EF4-FFF2-40B4-BE49-F238E27FC236}">
                <a16:creationId xmlns:a16="http://schemas.microsoft.com/office/drawing/2014/main" id="{8643772E-15C8-4807-86B7-0281F3F0288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4B23267-262C-4B47-B70B-76A0E0D6488B}"/>
              </a:ext>
            </a:extLst>
          </p:cNvPr>
          <p:cNvSpPr>
            <a:spLocks noGrp="1"/>
          </p:cNvSpPr>
          <p:nvPr>
            <p:ph type="sldNum" sz="quarter" idx="12"/>
          </p:nvPr>
        </p:nvSpPr>
        <p:spPr/>
        <p:txBody>
          <a:bodyPr/>
          <a:lstStyle>
            <a:lvl1pPr>
              <a:defRPr/>
            </a:lvl1pPr>
          </a:lstStyle>
          <a:p>
            <a:pPr>
              <a:defRPr/>
            </a:pPr>
            <a:fld id="{23B13424-F420-4D36-8514-A60FC8084E0B}" type="slidenum">
              <a:rPr lang="en-US" altLang="en-US"/>
              <a:pPr>
                <a:defRPr/>
              </a:pPr>
              <a:t>‹#›</a:t>
            </a:fld>
            <a:endParaRPr lang="en-US" altLang="en-US" dirty="0"/>
          </a:p>
        </p:txBody>
      </p:sp>
    </p:spTree>
    <p:extLst>
      <p:ext uri="{BB962C8B-B14F-4D97-AF65-F5344CB8AC3E}">
        <p14:creationId xmlns:p14="http://schemas.microsoft.com/office/powerpoint/2010/main" val="532926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BF3C108-58DA-404E-A159-704E68B8EFD0}"/>
              </a:ext>
            </a:extLst>
          </p:cNvPr>
          <p:cNvSpPr>
            <a:spLocks noGrp="1"/>
          </p:cNvSpPr>
          <p:nvPr>
            <p:ph type="dt" sz="half" idx="10"/>
          </p:nvPr>
        </p:nvSpPr>
        <p:spPr/>
        <p:txBody>
          <a:bodyPr/>
          <a:lstStyle>
            <a:lvl1pPr>
              <a:defRPr/>
            </a:lvl1pPr>
          </a:lstStyle>
          <a:p>
            <a:pPr>
              <a:defRPr/>
            </a:pPr>
            <a:fld id="{DDBF0DB1-79C6-4448-B68A-648E415A3265}" type="datetimeFigureOut">
              <a:rPr lang="en-US"/>
              <a:pPr>
                <a:defRPr/>
              </a:pPr>
              <a:t>2/9/2021</a:t>
            </a:fld>
            <a:endParaRPr lang="en-US" dirty="0"/>
          </a:p>
        </p:txBody>
      </p:sp>
      <p:sp>
        <p:nvSpPr>
          <p:cNvPr id="6" name="Footer Placeholder 4">
            <a:extLst>
              <a:ext uri="{FF2B5EF4-FFF2-40B4-BE49-F238E27FC236}">
                <a16:creationId xmlns:a16="http://schemas.microsoft.com/office/drawing/2014/main" id="{421A96C8-61CA-46EF-A4F8-44F62DAAABA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73B8A21-1626-4467-9364-183D793B94BE}"/>
              </a:ext>
            </a:extLst>
          </p:cNvPr>
          <p:cNvSpPr>
            <a:spLocks noGrp="1"/>
          </p:cNvSpPr>
          <p:nvPr>
            <p:ph type="sldNum" sz="quarter" idx="12"/>
          </p:nvPr>
        </p:nvSpPr>
        <p:spPr/>
        <p:txBody>
          <a:bodyPr/>
          <a:lstStyle>
            <a:lvl1pPr>
              <a:defRPr/>
            </a:lvl1pPr>
          </a:lstStyle>
          <a:p>
            <a:pPr>
              <a:defRPr/>
            </a:pPr>
            <a:fld id="{0ECD09D6-A874-428D-A47B-B1AFF6ABDE2A}" type="slidenum">
              <a:rPr lang="en-US" altLang="en-US"/>
              <a:pPr>
                <a:defRPr/>
              </a:pPr>
              <a:t>‹#›</a:t>
            </a:fld>
            <a:endParaRPr lang="en-US" altLang="en-US" dirty="0"/>
          </a:p>
        </p:txBody>
      </p:sp>
    </p:spTree>
    <p:extLst>
      <p:ext uri="{BB962C8B-B14F-4D97-AF65-F5344CB8AC3E}">
        <p14:creationId xmlns:p14="http://schemas.microsoft.com/office/powerpoint/2010/main" val="3416855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576B9C-A567-476F-907E-F68F9D3F0201}"/>
              </a:ext>
            </a:extLst>
          </p:cNvPr>
          <p:cNvSpPr>
            <a:spLocks noGrp="1"/>
          </p:cNvSpPr>
          <p:nvPr>
            <p:ph type="dt" sz="half" idx="10"/>
          </p:nvPr>
        </p:nvSpPr>
        <p:spPr/>
        <p:txBody>
          <a:bodyPr/>
          <a:lstStyle>
            <a:lvl1pPr>
              <a:defRPr/>
            </a:lvl1pPr>
          </a:lstStyle>
          <a:p>
            <a:pPr>
              <a:defRPr/>
            </a:pPr>
            <a:fld id="{1CE67515-C20C-46D5-A24D-8191D07ED2AB}"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48471BF4-E9D6-4ED6-98CC-3ECE7574F59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7BD72C2-9570-4F60-9CFE-3B665E615B76}"/>
              </a:ext>
            </a:extLst>
          </p:cNvPr>
          <p:cNvSpPr>
            <a:spLocks noGrp="1"/>
          </p:cNvSpPr>
          <p:nvPr>
            <p:ph type="sldNum" sz="quarter" idx="12"/>
          </p:nvPr>
        </p:nvSpPr>
        <p:spPr/>
        <p:txBody>
          <a:bodyPr/>
          <a:lstStyle>
            <a:lvl1pPr>
              <a:defRPr/>
            </a:lvl1pPr>
          </a:lstStyle>
          <a:p>
            <a:pPr>
              <a:defRPr/>
            </a:pPr>
            <a:fld id="{1408BD99-A965-4F1D-8D3A-36199BC4B03C}" type="slidenum">
              <a:rPr lang="en-US" altLang="en-US"/>
              <a:pPr>
                <a:defRPr/>
              </a:pPr>
              <a:t>‹#›</a:t>
            </a:fld>
            <a:endParaRPr lang="en-US" altLang="en-US" dirty="0"/>
          </a:p>
        </p:txBody>
      </p:sp>
    </p:spTree>
    <p:extLst>
      <p:ext uri="{BB962C8B-B14F-4D97-AF65-F5344CB8AC3E}">
        <p14:creationId xmlns:p14="http://schemas.microsoft.com/office/powerpoint/2010/main" val="203066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917B6-83FD-4985-BFA7-31341536F4A3}"/>
              </a:ext>
            </a:extLst>
          </p:cNvPr>
          <p:cNvSpPr>
            <a:spLocks noGrp="1"/>
          </p:cNvSpPr>
          <p:nvPr>
            <p:ph type="dt" sz="half" idx="10"/>
          </p:nvPr>
        </p:nvSpPr>
        <p:spPr/>
        <p:txBody>
          <a:bodyPr/>
          <a:lstStyle>
            <a:lvl1pPr>
              <a:defRPr/>
            </a:lvl1pPr>
          </a:lstStyle>
          <a:p>
            <a:pPr>
              <a:defRPr/>
            </a:pPr>
            <a:fld id="{EBE61BB1-45A2-4084-AF08-50919DDA6F95}"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5EF5CCE2-30B5-420F-9411-3F84B0A6C73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497BA26-36A7-484A-93D3-304E6DAFEED1}"/>
              </a:ext>
            </a:extLst>
          </p:cNvPr>
          <p:cNvSpPr>
            <a:spLocks noGrp="1"/>
          </p:cNvSpPr>
          <p:nvPr>
            <p:ph type="sldNum" sz="quarter" idx="12"/>
          </p:nvPr>
        </p:nvSpPr>
        <p:spPr/>
        <p:txBody>
          <a:bodyPr/>
          <a:lstStyle>
            <a:lvl1pPr>
              <a:defRPr/>
            </a:lvl1pPr>
          </a:lstStyle>
          <a:p>
            <a:pPr>
              <a:defRPr/>
            </a:pPr>
            <a:fld id="{91091E09-939E-40E9-936D-B506D922334E}" type="slidenum">
              <a:rPr lang="en-US" altLang="en-US"/>
              <a:pPr>
                <a:defRPr/>
              </a:pPr>
              <a:t>‹#›</a:t>
            </a:fld>
            <a:endParaRPr lang="en-US" altLang="en-US" dirty="0"/>
          </a:p>
        </p:txBody>
      </p:sp>
    </p:spTree>
    <p:extLst>
      <p:ext uri="{BB962C8B-B14F-4D97-AF65-F5344CB8AC3E}">
        <p14:creationId xmlns:p14="http://schemas.microsoft.com/office/powerpoint/2010/main" val="927693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E6429-AF78-8F4E-9839-1FA37733731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D6EE66-BE6F-AB40-BD1F-9F04CA1C911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38A59C-DF55-4F55-B909-1FDFB3BF6B09}"/>
              </a:ext>
            </a:extLst>
          </p:cNvPr>
          <p:cNvSpPr>
            <a:spLocks noGrp="1"/>
          </p:cNvSpPr>
          <p:nvPr>
            <p:ph type="dt" sz="half" idx="10"/>
          </p:nvPr>
        </p:nvSpPr>
        <p:spPr/>
        <p:txBody>
          <a:bodyPr/>
          <a:lstStyle>
            <a:lvl1pPr>
              <a:defRPr/>
            </a:lvl1pPr>
          </a:lstStyle>
          <a:p>
            <a:pPr>
              <a:defRPr/>
            </a:pPr>
            <a:fld id="{0EDD89B3-B9E3-4715-8800-340F5D3D0621}"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0B2F55E9-3E66-41F9-A851-6A9A82039AF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3534CED-8CCD-4C20-AD23-B4AB73BE0675}"/>
              </a:ext>
            </a:extLst>
          </p:cNvPr>
          <p:cNvSpPr>
            <a:spLocks noGrp="1"/>
          </p:cNvSpPr>
          <p:nvPr>
            <p:ph type="sldNum" sz="quarter" idx="12"/>
          </p:nvPr>
        </p:nvSpPr>
        <p:spPr/>
        <p:txBody>
          <a:bodyPr/>
          <a:lstStyle>
            <a:lvl1pPr>
              <a:defRPr/>
            </a:lvl1pPr>
          </a:lstStyle>
          <a:p>
            <a:pPr>
              <a:defRPr/>
            </a:pPr>
            <a:fld id="{79D3F514-8795-40FC-851F-0262451776EA}" type="slidenum">
              <a:rPr lang="en-US"/>
              <a:pPr>
                <a:defRPr/>
              </a:pPr>
              <a:t>‹#›</a:t>
            </a:fld>
            <a:endParaRPr lang="en-US" dirty="0"/>
          </a:p>
        </p:txBody>
      </p:sp>
    </p:spTree>
    <p:extLst>
      <p:ext uri="{BB962C8B-B14F-4D97-AF65-F5344CB8AC3E}">
        <p14:creationId xmlns:p14="http://schemas.microsoft.com/office/powerpoint/2010/main" val="24550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C2849-5CDC-2D40-BC73-46ACC654D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B08084-0AED-3C4E-BE27-BF1DFEF6C0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534648-9DA8-4FD9-8F53-00F4F248D30B}"/>
              </a:ext>
            </a:extLst>
          </p:cNvPr>
          <p:cNvSpPr>
            <a:spLocks noGrp="1"/>
          </p:cNvSpPr>
          <p:nvPr>
            <p:ph type="dt" sz="half" idx="10"/>
          </p:nvPr>
        </p:nvSpPr>
        <p:spPr/>
        <p:txBody>
          <a:bodyPr/>
          <a:lstStyle>
            <a:lvl1pPr>
              <a:defRPr/>
            </a:lvl1pPr>
          </a:lstStyle>
          <a:p>
            <a:pPr>
              <a:defRPr/>
            </a:pPr>
            <a:fld id="{0690139A-0C0C-4C0F-878D-D1FCFDF8BA38}"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78AD3848-693C-4144-9F77-17D9FD5C84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69E8261-612A-454D-AD62-3D4AFE1557D0}"/>
              </a:ext>
            </a:extLst>
          </p:cNvPr>
          <p:cNvSpPr>
            <a:spLocks noGrp="1"/>
          </p:cNvSpPr>
          <p:nvPr>
            <p:ph type="sldNum" sz="quarter" idx="12"/>
          </p:nvPr>
        </p:nvSpPr>
        <p:spPr/>
        <p:txBody>
          <a:bodyPr/>
          <a:lstStyle>
            <a:lvl1pPr>
              <a:defRPr/>
            </a:lvl1pPr>
          </a:lstStyle>
          <a:p>
            <a:pPr>
              <a:defRPr/>
            </a:pPr>
            <a:fld id="{5D852676-767B-484F-AB4C-1A996F827EE6}" type="slidenum">
              <a:rPr lang="en-US"/>
              <a:pPr>
                <a:defRPr/>
              </a:pPr>
              <a:t>‹#›</a:t>
            </a:fld>
            <a:endParaRPr lang="en-US" dirty="0"/>
          </a:p>
        </p:txBody>
      </p:sp>
    </p:spTree>
    <p:extLst>
      <p:ext uri="{BB962C8B-B14F-4D97-AF65-F5344CB8AC3E}">
        <p14:creationId xmlns:p14="http://schemas.microsoft.com/office/powerpoint/2010/main" val="1847050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6E2-B366-BD4F-AD1E-A68A8926C14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4341783-1DCC-AA46-A4AB-535C378F0FE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5F6DD1A-0874-4161-99A5-6AAA8CDB4359}"/>
              </a:ext>
            </a:extLst>
          </p:cNvPr>
          <p:cNvSpPr>
            <a:spLocks noGrp="1"/>
          </p:cNvSpPr>
          <p:nvPr>
            <p:ph type="dt" sz="half" idx="10"/>
          </p:nvPr>
        </p:nvSpPr>
        <p:spPr/>
        <p:txBody>
          <a:bodyPr/>
          <a:lstStyle>
            <a:lvl1pPr>
              <a:defRPr/>
            </a:lvl1pPr>
          </a:lstStyle>
          <a:p>
            <a:pPr>
              <a:defRPr/>
            </a:pPr>
            <a:fld id="{3467028B-A63C-4A03-8DEE-82F682A8575E}"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81B5DC30-F865-457F-B5F5-E7F4BCA5AA7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B0669DC-2E0F-4E0F-8AF4-8606BEAB012B}"/>
              </a:ext>
            </a:extLst>
          </p:cNvPr>
          <p:cNvSpPr>
            <a:spLocks noGrp="1"/>
          </p:cNvSpPr>
          <p:nvPr>
            <p:ph type="sldNum" sz="quarter" idx="12"/>
          </p:nvPr>
        </p:nvSpPr>
        <p:spPr/>
        <p:txBody>
          <a:bodyPr/>
          <a:lstStyle>
            <a:lvl1pPr>
              <a:defRPr/>
            </a:lvl1pPr>
          </a:lstStyle>
          <a:p>
            <a:pPr>
              <a:defRPr/>
            </a:pPr>
            <a:fld id="{C4A3FD89-9E6B-4129-8664-EBDA13E46C1C}" type="slidenum">
              <a:rPr lang="en-US"/>
              <a:pPr>
                <a:defRPr/>
              </a:pPr>
              <a:t>‹#›</a:t>
            </a:fld>
            <a:endParaRPr lang="en-US" dirty="0"/>
          </a:p>
        </p:txBody>
      </p:sp>
    </p:spTree>
    <p:extLst>
      <p:ext uri="{BB962C8B-B14F-4D97-AF65-F5344CB8AC3E}">
        <p14:creationId xmlns:p14="http://schemas.microsoft.com/office/powerpoint/2010/main" val="4176896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04149-9646-7D41-B894-4197B5B1B4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33472C-AF6A-D640-9376-220F0251A530}"/>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22CE15-C01D-1E41-9422-F01027BE4A2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004E593-22D4-4BF0-8314-88C6803DE579}"/>
              </a:ext>
            </a:extLst>
          </p:cNvPr>
          <p:cNvSpPr>
            <a:spLocks noGrp="1"/>
          </p:cNvSpPr>
          <p:nvPr>
            <p:ph type="dt" sz="half" idx="10"/>
          </p:nvPr>
        </p:nvSpPr>
        <p:spPr/>
        <p:txBody>
          <a:bodyPr/>
          <a:lstStyle>
            <a:lvl1pPr>
              <a:defRPr/>
            </a:lvl1pPr>
          </a:lstStyle>
          <a:p>
            <a:pPr>
              <a:defRPr/>
            </a:pPr>
            <a:fld id="{3D1C5FCF-7BE5-4301-85E0-6EEB9BA67C6C}" type="datetimeFigureOut">
              <a:rPr lang="en-US"/>
              <a:pPr>
                <a:defRPr/>
              </a:pPr>
              <a:t>2/9/2021</a:t>
            </a:fld>
            <a:endParaRPr lang="en-US" dirty="0"/>
          </a:p>
        </p:txBody>
      </p:sp>
      <p:sp>
        <p:nvSpPr>
          <p:cNvPr id="6" name="Footer Placeholder 4">
            <a:extLst>
              <a:ext uri="{FF2B5EF4-FFF2-40B4-BE49-F238E27FC236}">
                <a16:creationId xmlns:a16="http://schemas.microsoft.com/office/drawing/2014/main" id="{63576139-8953-4E43-9A84-DC1440F9392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CD7209C-006E-4365-947C-07E296DA2E72}"/>
              </a:ext>
            </a:extLst>
          </p:cNvPr>
          <p:cNvSpPr>
            <a:spLocks noGrp="1"/>
          </p:cNvSpPr>
          <p:nvPr>
            <p:ph type="sldNum" sz="quarter" idx="12"/>
          </p:nvPr>
        </p:nvSpPr>
        <p:spPr/>
        <p:txBody>
          <a:bodyPr/>
          <a:lstStyle>
            <a:lvl1pPr>
              <a:defRPr/>
            </a:lvl1pPr>
          </a:lstStyle>
          <a:p>
            <a:pPr>
              <a:defRPr/>
            </a:pPr>
            <a:fld id="{7EDEDD6A-8508-489A-A66F-180C2521FFE0}" type="slidenum">
              <a:rPr lang="en-US"/>
              <a:pPr>
                <a:defRPr/>
              </a:pPr>
              <a:t>‹#›</a:t>
            </a:fld>
            <a:endParaRPr lang="en-US" dirty="0"/>
          </a:p>
        </p:txBody>
      </p:sp>
    </p:spTree>
    <p:extLst>
      <p:ext uri="{BB962C8B-B14F-4D97-AF65-F5344CB8AC3E}">
        <p14:creationId xmlns:p14="http://schemas.microsoft.com/office/powerpoint/2010/main" val="1780201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1EBB6-3BA1-4346-A158-EB37605043F8}"/>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5E05CF-8EAC-7542-801D-E999EB0C003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763366E9-9E02-5244-9088-D60BE7DA56CF}"/>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C63BE5-2D78-A745-888B-E53529FFCEE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F53A8052-17F4-C345-8A9D-A3527221D84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927B7C3-F5AF-4429-835F-F5A50C4077F6}"/>
              </a:ext>
            </a:extLst>
          </p:cNvPr>
          <p:cNvSpPr>
            <a:spLocks noGrp="1"/>
          </p:cNvSpPr>
          <p:nvPr>
            <p:ph type="dt" sz="half" idx="10"/>
          </p:nvPr>
        </p:nvSpPr>
        <p:spPr/>
        <p:txBody>
          <a:bodyPr/>
          <a:lstStyle>
            <a:lvl1pPr>
              <a:defRPr/>
            </a:lvl1pPr>
          </a:lstStyle>
          <a:p>
            <a:pPr>
              <a:defRPr/>
            </a:pPr>
            <a:fld id="{CDE1031F-ADFE-4A5A-ACAD-E957E6992999}" type="datetimeFigureOut">
              <a:rPr lang="en-US"/>
              <a:pPr>
                <a:defRPr/>
              </a:pPr>
              <a:t>2/9/2021</a:t>
            </a:fld>
            <a:endParaRPr lang="en-US" dirty="0"/>
          </a:p>
        </p:txBody>
      </p:sp>
      <p:sp>
        <p:nvSpPr>
          <p:cNvPr id="8" name="Footer Placeholder 4">
            <a:extLst>
              <a:ext uri="{FF2B5EF4-FFF2-40B4-BE49-F238E27FC236}">
                <a16:creationId xmlns:a16="http://schemas.microsoft.com/office/drawing/2014/main" id="{C9622363-399C-4055-9C55-578210834D1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2F294FA-5FFC-45BE-953F-E4FEA8D59981}"/>
              </a:ext>
            </a:extLst>
          </p:cNvPr>
          <p:cNvSpPr>
            <a:spLocks noGrp="1"/>
          </p:cNvSpPr>
          <p:nvPr>
            <p:ph type="sldNum" sz="quarter" idx="12"/>
          </p:nvPr>
        </p:nvSpPr>
        <p:spPr/>
        <p:txBody>
          <a:bodyPr/>
          <a:lstStyle>
            <a:lvl1pPr>
              <a:defRPr/>
            </a:lvl1pPr>
          </a:lstStyle>
          <a:p>
            <a:pPr>
              <a:defRPr/>
            </a:pPr>
            <a:fld id="{A2435725-0E6B-4B92-B5EB-224C6290459E}" type="slidenum">
              <a:rPr lang="en-US"/>
              <a:pPr>
                <a:defRPr/>
              </a:pPr>
              <a:t>‹#›</a:t>
            </a:fld>
            <a:endParaRPr lang="en-US" dirty="0"/>
          </a:p>
        </p:txBody>
      </p:sp>
    </p:spTree>
    <p:extLst>
      <p:ext uri="{BB962C8B-B14F-4D97-AF65-F5344CB8AC3E}">
        <p14:creationId xmlns:p14="http://schemas.microsoft.com/office/powerpoint/2010/main" val="1210808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A1CF1-58C7-A24D-815C-27BB3672016C}"/>
              </a:ext>
            </a:extLst>
          </p:cNvPr>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FFE9C15-FC53-4F83-8796-426EF19578E7}"/>
              </a:ext>
            </a:extLst>
          </p:cNvPr>
          <p:cNvSpPr>
            <a:spLocks noGrp="1"/>
          </p:cNvSpPr>
          <p:nvPr>
            <p:ph type="dt" sz="half" idx="10"/>
          </p:nvPr>
        </p:nvSpPr>
        <p:spPr/>
        <p:txBody>
          <a:bodyPr/>
          <a:lstStyle>
            <a:lvl1pPr>
              <a:defRPr/>
            </a:lvl1pPr>
          </a:lstStyle>
          <a:p>
            <a:pPr>
              <a:defRPr/>
            </a:pPr>
            <a:fld id="{F558CDDB-2291-4EE4-B6CA-8AEC24FDA9D5}" type="datetimeFigureOut">
              <a:rPr lang="en-US"/>
              <a:pPr>
                <a:defRPr/>
              </a:pPr>
              <a:t>2/9/2021</a:t>
            </a:fld>
            <a:endParaRPr lang="en-US" dirty="0"/>
          </a:p>
        </p:txBody>
      </p:sp>
      <p:sp>
        <p:nvSpPr>
          <p:cNvPr id="4" name="Footer Placeholder 4">
            <a:extLst>
              <a:ext uri="{FF2B5EF4-FFF2-40B4-BE49-F238E27FC236}">
                <a16:creationId xmlns:a16="http://schemas.microsoft.com/office/drawing/2014/main" id="{FADBFC94-136C-43C2-B9AE-0718231DC93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E6C0ABC-8C8A-4DAA-B275-F83053262499}"/>
              </a:ext>
            </a:extLst>
          </p:cNvPr>
          <p:cNvSpPr>
            <a:spLocks noGrp="1"/>
          </p:cNvSpPr>
          <p:nvPr>
            <p:ph type="sldNum" sz="quarter" idx="12"/>
          </p:nvPr>
        </p:nvSpPr>
        <p:spPr/>
        <p:txBody>
          <a:bodyPr/>
          <a:lstStyle>
            <a:lvl1pPr>
              <a:defRPr/>
            </a:lvl1pPr>
          </a:lstStyle>
          <a:p>
            <a:pPr>
              <a:defRPr/>
            </a:pPr>
            <a:fld id="{99980B10-37F5-41CD-8770-445583A0FC25}" type="slidenum">
              <a:rPr lang="en-US"/>
              <a:pPr>
                <a:defRPr/>
              </a:pPr>
              <a:t>‹#›</a:t>
            </a:fld>
            <a:endParaRPr lang="en-US" dirty="0"/>
          </a:p>
        </p:txBody>
      </p:sp>
    </p:spTree>
    <p:extLst>
      <p:ext uri="{BB962C8B-B14F-4D97-AF65-F5344CB8AC3E}">
        <p14:creationId xmlns:p14="http://schemas.microsoft.com/office/powerpoint/2010/main" val="1612456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82DDF31-E17D-4CDA-9B00-1C22B3795C89}"/>
              </a:ext>
            </a:extLst>
          </p:cNvPr>
          <p:cNvSpPr>
            <a:spLocks noGrp="1"/>
          </p:cNvSpPr>
          <p:nvPr>
            <p:ph type="dt" sz="half" idx="10"/>
          </p:nvPr>
        </p:nvSpPr>
        <p:spPr/>
        <p:txBody>
          <a:bodyPr/>
          <a:lstStyle>
            <a:lvl1pPr>
              <a:defRPr/>
            </a:lvl1pPr>
          </a:lstStyle>
          <a:p>
            <a:pPr>
              <a:defRPr/>
            </a:pPr>
            <a:fld id="{CE7B1771-D09E-4102-9254-B69EC91DB65F}" type="datetimeFigureOut">
              <a:rPr lang="en-US"/>
              <a:pPr>
                <a:defRPr/>
              </a:pPr>
              <a:t>2/9/2021</a:t>
            </a:fld>
            <a:endParaRPr lang="en-US" dirty="0"/>
          </a:p>
        </p:txBody>
      </p:sp>
      <p:sp>
        <p:nvSpPr>
          <p:cNvPr id="3" name="Footer Placeholder 4">
            <a:extLst>
              <a:ext uri="{FF2B5EF4-FFF2-40B4-BE49-F238E27FC236}">
                <a16:creationId xmlns:a16="http://schemas.microsoft.com/office/drawing/2014/main" id="{0CAA31F7-473F-4688-8CA3-F13BF48D226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C64C6CE-5D98-437F-9F04-6C9C9AF163F1}"/>
              </a:ext>
            </a:extLst>
          </p:cNvPr>
          <p:cNvSpPr>
            <a:spLocks noGrp="1"/>
          </p:cNvSpPr>
          <p:nvPr>
            <p:ph type="sldNum" sz="quarter" idx="12"/>
          </p:nvPr>
        </p:nvSpPr>
        <p:spPr/>
        <p:txBody>
          <a:bodyPr/>
          <a:lstStyle>
            <a:lvl1pPr>
              <a:defRPr/>
            </a:lvl1pPr>
          </a:lstStyle>
          <a:p>
            <a:pPr>
              <a:defRPr/>
            </a:pPr>
            <a:fld id="{53503021-0A93-4C74-B62E-B9F898D6362B}" type="slidenum">
              <a:rPr lang="en-US"/>
              <a:pPr>
                <a:defRPr/>
              </a:pPr>
              <a:t>‹#›</a:t>
            </a:fld>
            <a:endParaRPr lang="en-US" dirty="0"/>
          </a:p>
        </p:txBody>
      </p:sp>
    </p:spTree>
    <p:extLst>
      <p:ext uri="{BB962C8B-B14F-4D97-AF65-F5344CB8AC3E}">
        <p14:creationId xmlns:p14="http://schemas.microsoft.com/office/powerpoint/2010/main" val="1827689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5753-11FA-F249-BE98-2DE15C778F7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4ED78B0-D1A8-DC4E-9DBF-013653F068D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4751F5-38F6-5141-B00A-86FF643F4CD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694619E3-F736-4910-A3F2-270D9E2A26C8}"/>
              </a:ext>
            </a:extLst>
          </p:cNvPr>
          <p:cNvSpPr>
            <a:spLocks noGrp="1"/>
          </p:cNvSpPr>
          <p:nvPr>
            <p:ph type="dt" sz="half" idx="10"/>
          </p:nvPr>
        </p:nvSpPr>
        <p:spPr/>
        <p:txBody>
          <a:bodyPr/>
          <a:lstStyle>
            <a:lvl1pPr>
              <a:defRPr/>
            </a:lvl1pPr>
          </a:lstStyle>
          <a:p>
            <a:pPr>
              <a:defRPr/>
            </a:pPr>
            <a:fld id="{A282B163-9220-4725-8A5D-88238C3541C9}" type="datetimeFigureOut">
              <a:rPr lang="en-US"/>
              <a:pPr>
                <a:defRPr/>
              </a:pPr>
              <a:t>2/9/2021</a:t>
            </a:fld>
            <a:endParaRPr lang="en-US" dirty="0"/>
          </a:p>
        </p:txBody>
      </p:sp>
      <p:sp>
        <p:nvSpPr>
          <p:cNvPr id="6" name="Footer Placeholder 4">
            <a:extLst>
              <a:ext uri="{FF2B5EF4-FFF2-40B4-BE49-F238E27FC236}">
                <a16:creationId xmlns:a16="http://schemas.microsoft.com/office/drawing/2014/main" id="{06624DE5-8DE1-43A9-BB2E-6911B798014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8D11BB0-DD71-40E4-AAE0-E121C31D2821}"/>
              </a:ext>
            </a:extLst>
          </p:cNvPr>
          <p:cNvSpPr>
            <a:spLocks noGrp="1"/>
          </p:cNvSpPr>
          <p:nvPr>
            <p:ph type="sldNum" sz="quarter" idx="12"/>
          </p:nvPr>
        </p:nvSpPr>
        <p:spPr/>
        <p:txBody>
          <a:bodyPr/>
          <a:lstStyle>
            <a:lvl1pPr>
              <a:defRPr/>
            </a:lvl1pPr>
          </a:lstStyle>
          <a:p>
            <a:pPr>
              <a:defRPr/>
            </a:pPr>
            <a:fld id="{36073B13-EF8D-4B41-B4FF-78D800E04084}" type="slidenum">
              <a:rPr lang="en-US"/>
              <a:pPr>
                <a:defRPr/>
              </a:pPr>
              <a:t>‹#›</a:t>
            </a:fld>
            <a:endParaRPr lang="en-US" dirty="0"/>
          </a:p>
        </p:txBody>
      </p:sp>
    </p:spTree>
    <p:extLst>
      <p:ext uri="{BB962C8B-B14F-4D97-AF65-F5344CB8AC3E}">
        <p14:creationId xmlns:p14="http://schemas.microsoft.com/office/powerpoint/2010/main" val="19032208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7E574-A495-1243-99A2-D4A8E64E44F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B2C872C-7A3A-6B4D-A1FC-5E03A84D6945}"/>
              </a:ext>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a:extLst>
              <a:ext uri="{FF2B5EF4-FFF2-40B4-BE49-F238E27FC236}">
                <a16:creationId xmlns:a16="http://schemas.microsoft.com/office/drawing/2014/main" id="{ADACB6AC-A4E4-C14A-A4AB-606B55699D3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AAC9B660-796E-41EA-B03E-624BD88FD20F}"/>
              </a:ext>
            </a:extLst>
          </p:cNvPr>
          <p:cNvSpPr>
            <a:spLocks noGrp="1"/>
          </p:cNvSpPr>
          <p:nvPr>
            <p:ph type="dt" sz="half" idx="10"/>
          </p:nvPr>
        </p:nvSpPr>
        <p:spPr/>
        <p:txBody>
          <a:bodyPr/>
          <a:lstStyle>
            <a:lvl1pPr>
              <a:defRPr/>
            </a:lvl1pPr>
          </a:lstStyle>
          <a:p>
            <a:pPr>
              <a:defRPr/>
            </a:pPr>
            <a:fld id="{96C8D2DE-0663-45D7-A047-FC4F25ACD923}" type="datetimeFigureOut">
              <a:rPr lang="en-US"/>
              <a:pPr>
                <a:defRPr/>
              </a:pPr>
              <a:t>2/9/2021</a:t>
            </a:fld>
            <a:endParaRPr lang="en-US" dirty="0"/>
          </a:p>
        </p:txBody>
      </p:sp>
      <p:sp>
        <p:nvSpPr>
          <p:cNvPr id="6" name="Footer Placeholder 4">
            <a:extLst>
              <a:ext uri="{FF2B5EF4-FFF2-40B4-BE49-F238E27FC236}">
                <a16:creationId xmlns:a16="http://schemas.microsoft.com/office/drawing/2014/main" id="{9C1DD03E-60CA-4672-8054-2A415E79EAC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71ED845-5BA5-4222-822D-331373E26464}"/>
              </a:ext>
            </a:extLst>
          </p:cNvPr>
          <p:cNvSpPr>
            <a:spLocks noGrp="1"/>
          </p:cNvSpPr>
          <p:nvPr>
            <p:ph type="sldNum" sz="quarter" idx="12"/>
          </p:nvPr>
        </p:nvSpPr>
        <p:spPr/>
        <p:txBody>
          <a:bodyPr/>
          <a:lstStyle>
            <a:lvl1pPr>
              <a:defRPr/>
            </a:lvl1pPr>
          </a:lstStyle>
          <a:p>
            <a:pPr>
              <a:defRPr/>
            </a:pPr>
            <a:fld id="{187263F9-1BED-48E4-A896-DC6D1E9CA294}" type="slidenum">
              <a:rPr lang="en-US"/>
              <a:pPr>
                <a:defRPr/>
              </a:pPr>
              <a:t>‹#›</a:t>
            </a:fld>
            <a:endParaRPr lang="en-US" dirty="0"/>
          </a:p>
        </p:txBody>
      </p:sp>
    </p:spTree>
    <p:extLst>
      <p:ext uri="{BB962C8B-B14F-4D97-AF65-F5344CB8AC3E}">
        <p14:creationId xmlns:p14="http://schemas.microsoft.com/office/powerpoint/2010/main" val="220685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621D-DC23-7343-A76D-EC1BDC6FCA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8C518C-FA5D-A445-B3C5-FE403927AE3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0EDDC7-76F3-4BBF-9704-6A7B0C6ACD32}"/>
              </a:ext>
            </a:extLst>
          </p:cNvPr>
          <p:cNvSpPr>
            <a:spLocks noGrp="1"/>
          </p:cNvSpPr>
          <p:nvPr>
            <p:ph type="dt" sz="half" idx="10"/>
          </p:nvPr>
        </p:nvSpPr>
        <p:spPr/>
        <p:txBody>
          <a:bodyPr/>
          <a:lstStyle>
            <a:lvl1pPr>
              <a:defRPr/>
            </a:lvl1pPr>
          </a:lstStyle>
          <a:p>
            <a:pPr>
              <a:defRPr/>
            </a:pPr>
            <a:fld id="{D55D38F7-40B9-4967-B886-45A68B586C51}"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845E0DB7-A157-4628-B525-23257FC2774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7696C5E-99AA-4CBB-AF0B-9554DCE94969}"/>
              </a:ext>
            </a:extLst>
          </p:cNvPr>
          <p:cNvSpPr>
            <a:spLocks noGrp="1"/>
          </p:cNvSpPr>
          <p:nvPr>
            <p:ph type="sldNum" sz="quarter" idx="12"/>
          </p:nvPr>
        </p:nvSpPr>
        <p:spPr/>
        <p:txBody>
          <a:bodyPr/>
          <a:lstStyle>
            <a:lvl1pPr>
              <a:defRPr/>
            </a:lvl1pPr>
          </a:lstStyle>
          <a:p>
            <a:pPr>
              <a:defRPr/>
            </a:pPr>
            <a:fld id="{5CE514CC-B13A-4CD2-851E-85D179BDF9A1}" type="slidenum">
              <a:rPr lang="en-US"/>
              <a:pPr>
                <a:defRPr/>
              </a:pPr>
              <a:t>‹#›</a:t>
            </a:fld>
            <a:endParaRPr lang="en-US" dirty="0"/>
          </a:p>
        </p:txBody>
      </p:sp>
    </p:spTree>
    <p:extLst>
      <p:ext uri="{BB962C8B-B14F-4D97-AF65-F5344CB8AC3E}">
        <p14:creationId xmlns:p14="http://schemas.microsoft.com/office/powerpoint/2010/main" val="3289725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DBE4FB-D29D-DE45-B0CE-DBA6AB2D4CD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DC0C26-E843-FD46-841C-4E45B0CB0F33}"/>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7EAFB-BE9A-45A4-B7E1-E86AA3A5984F}"/>
              </a:ext>
            </a:extLst>
          </p:cNvPr>
          <p:cNvSpPr>
            <a:spLocks noGrp="1"/>
          </p:cNvSpPr>
          <p:nvPr>
            <p:ph type="dt" sz="half" idx="10"/>
          </p:nvPr>
        </p:nvSpPr>
        <p:spPr/>
        <p:txBody>
          <a:bodyPr/>
          <a:lstStyle>
            <a:lvl1pPr>
              <a:defRPr/>
            </a:lvl1pPr>
          </a:lstStyle>
          <a:p>
            <a:pPr>
              <a:defRPr/>
            </a:pPr>
            <a:fld id="{A474814B-2B34-479C-82A2-AD82C175979B}"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E495E790-28D8-4DC6-83E4-AEF6F10A65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49E8D33-70EB-4828-9A22-A06C1E38E2F9}"/>
              </a:ext>
            </a:extLst>
          </p:cNvPr>
          <p:cNvSpPr>
            <a:spLocks noGrp="1"/>
          </p:cNvSpPr>
          <p:nvPr>
            <p:ph type="sldNum" sz="quarter" idx="12"/>
          </p:nvPr>
        </p:nvSpPr>
        <p:spPr/>
        <p:txBody>
          <a:bodyPr/>
          <a:lstStyle>
            <a:lvl1pPr>
              <a:defRPr/>
            </a:lvl1pPr>
          </a:lstStyle>
          <a:p>
            <a:pPr>
              <a:defRPr/>
            </a:pPr>
            <a:fld id="{18EC81AE-1BE6-42A4-B7BF-C38BF9FD9304}" type="slidenum">
              <a:rPr lang="en-US"/>
              <a:pPr>
                <a:defRPr/>
              </a:pPr>
              <a:t>‹#›</a:t>
            </a:fld>
            <a:endParaRPr lang="en-US" dirty="0"/>
          </a:p>
        </p:txBody>
      </p:sp>
    </p:spTree>
    <p:extLst>
      <p:ext uri="{BB962C8B-B14F-4D97-AF65-F5344CB8AC3E}">
        <p14:creationId xmlns:p14="http://schemas.microsoft.com/office/powerpoint/2010/main" val="8779757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1E4887C9-6CCC-4D38-88B0-AD1059BF980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E74EFE7-BF9D-4E98-9E62-02F41F225F4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66423D8-7B2B-43EE-BB60-B8746981E0C9}"/>
              </a:ext>
            </a:extLst>
          </p:cNvPr>
          <p:cNvSpPr>
            <a:spLocks noGrp="1"/>
          </p:cNvSpPr>
          <p:nvPr>
            <p:ph type="sldNum" sz="quarter" idx="12"/>
          </p:nvPr>
        </p:nvSpPr>
        <p:spPr/>
        <p:txBody>
          <a:bodyPr/>
          <a:lstStyle>
            <a:lvl1pPr>
              <a:defRPr/>
            </a:lvl1pPr>
          </a:lstStyle>
          <a:p>
            <a:pPr>
              <a:defRPr/>
            </a:pPr>
            <a:fld id="{DBF7EC22-BB17-43D9-8ADF-619A66514686}" type="slidenum">
              <a:rPr lang="en-US" altLang="en-US"/>
              <a:pPr>
                <a:defRPr/>
              </a:pPr>
              <a:t>‹#›</a:t>
            </a:fld>
            <a:endParaRPr lang="en-US" altLang="en-US" dirty="0"/>
          </a:p>
        </p:txBody>
      </p:sp>
    </p:spTree>
    <p:extLst>
      <p:ext uri="{BB962C8B-B14F-4D97-AF65-F5344CB8AC3E}">
        <p14:creationId xmlns:p14="http://schemas.microsoft.com/office/powerpoint/2010/main" val="34362008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86D73-CEAC-412D-8026-1F13610FB5A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D9AE29C5-335D-47F0-993A-BD9A3D610B2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43CA1FE-C963-4214-9430-D6655DFE6291}"/>
              </a:ext>
            </a:extLst>
          </p:cNvPr>
          <p:cNvSpPr>
            <a:spLocks noGrp="1"/>
          </p:cNvSpPr>
          <p:nvPr>
            <p:ph type="sldNum" sz="quarter" idx="12"/>
          </p:nvPr>
        </p:nvSpPr>
        <p:spPr/>
        <p:txBody>
          <a:bodyPr/>
          <a:lstStyle>
            <a:lvl1pPr>
              <a:defRPr/>
            </a:lvl1pPr>
          </a:lstStyle>
          <a:p>
            <a:pPr>
              <a:defRPr/>
            </a:pPr>
            <a:fld id="{7E92C03D-0B59-4AA1-8908-439C45367A83}" type="slidenum">
              <a:rPr lang="en-US" altLang="en-US"/>
              <a:pPr>
                <a:defRPr/>
              </a:pPr>
              <a:t>‹#›</a:t>
            </a:fld>
            <a:endParaRPr lang="en-US" altLang="en-US" dirty="0"/>
          </a:p>
        </p:txBody>
      </p:sp>
    </p:spTree>
    <p:extLst>
      <p:ext uri="{BB962C8B-B14F-4D97-AF65-F5344CB8AC3E}">
        <p14:creationId xmlns:p14="http://schemas.microsoft.com/office/powerpoint/2010/main" val="1432670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E77AC0-8AB5-4D30-A5A5-B8FFE89484C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C1CACC9D-6B4A-4715-B6BF-6EB6FEBBCF9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8E8FE04-A746-4988-A29E-97B8F6A5AF27}"/>
              </a:ext>
            </a:extLst>
          </p:cNvPr>
          <p:cNvSpPr>
            <a:spLocks noGrp="1"/>
          </p:cNvSpPr>
          <p:nvPr>
            <p:ph type="sldNum" sz="quarter" idx="12"/>
          </p:nvPr>
        </p:nvSpPr>
        <p:spPr/>
        <p:txBody>
          <a:bodyPr/>
          <a:lstStyle>
            <a:lvl1pPr>
              <a:defRPr/>
            </a:lvl1pPr>
          </a:lstStyle>
          <a:p>
            <a:pPr>
              <a:defRPr/>
            </a:pPr>
            <a:fld id="{A5A15DCD-C843-4B9E-9D64-6B2C827E88DA}" type="slidenum">
              <a:rPr lang="en-US" altLang="en-US"/>
              <a:pPr>
                <a:defRPr/>
              </a:pPr>
              <a:t>‹#›</a:t>
            </a:fld>
            <a:endParaRPr lang="en-US" altLang="en-US" dirty="0"/>
          </a:p>
        </p:txBody>
      </p:sp>
    </p:spTree>
    <p:extLst>
      <p:ext uri="{BB962C8B-B14F-4D97-AF65-F5344CB8AC3E}">
        <p14:creationId xmlns:p14="http://schemas.microsoft.com/office/powerpoint/2010/main" val="9958352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5F3C8D9-6638-4C89-9D9F-0819EB7A59D6}"/>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6FBB8601-8207-4461-BB55-823A75EC79A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A50CF50-DFCF-4238-992F-6636942EAEAE}"/>
              </a:ext>
            </a:extLst>
          </p:cNvPr>
          <p:cNvSpPr>
            <a:spLocks noGrp="1"/>
          </p:cNvSpPr>
          <p:nvPr>
            <p:ph type="sldNum" sz="quarter" idx="12"/>
          </p:nvPr>
        </p:nvSpPr>
        <p:spPr/>
        <p:txBody>
          <a:bodyPr/>
          <a:lstStyle>
            <a:lvl1pPr>
              <a:defRPr/>
            </a:lvl1pPr>
          </a:lstStyle>
          <a:p>
            <a:pPr>
              <a:defRPr/>
            </a:pPr>
            <a:fld id="{6329B203-D3E8-4767-A4FE-9D1C9415FF73}" type="slidenum">
              <a:rPr lang="en-US" altLang="en-US"/>
              <a:pPr>
                <a:defRPr/>
              </a:pPr>
              <a:t>‹#›</a:t>
            </a:fld>
            <a:endParaRPr lang="en-US" altLang="en-US" dirty="0"/>
          </a:p>
        </p:txBody>
      </p:sp>
    </p:spTree>
    <p:extLst>
      <p:ext uri="{BB962C8B-B14F-4D97-AF65-F5344CB8AC3E}">
        <p14:creationId xmlns:p14="http://schemas.microsoft.com/office/powerpoint/2010/main" val="36749833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976FF1E-F8D1-428E-B84E-31A817912816}"/>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A5B18E09-0A48-40C3-95CD-65A438AEAC6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D669B7D-AE9B-4F45-9C81-14AF17FAF5D7}"/>
              </a:ext>
            </a:extLst>
          </p:cNvPr>
          <p:cNvSpPr>
            <a:spLocks noGrp="1"/>
          </p:cNvSpPr>
          <p:nvPr>
            <p:ph type="sldNum" sz="quarter" idx="12"/>
          </p:nvPr>
        </p:nvSpPr>
        <p:spPr/>
        <p:txBody>
          <a:bodyPr/>
          <a:lstStyle>
            <a:lvl1pPr>
              <a:defRPr/>
            </a:lvl1pPr>
          </a:lstStyle>
          <a:p>
            <a:pPr>
              <a:defRPr/>
            </a:pPr>
            <a:fld id="{8A4577B3-4EC9-4199-8CBF-BF4EA66D8740}" type="slidenum">
              <a:rPr lang="en-US" altLang="en-US"/>
              <a:pPr>
                <a:defRPr/>
              </a:pPr>
              <a:t>‹#›</a:t>
            </a:fld>
            <a:endParaRPr lang="en-US" altLang="en-US" dirty="0"/>
          </a:p>
        </p:txBody>
      </p:sp>
    </p:spTree>
    <p:extLst>
      <p:ext uri="{BB962C8B-B14F-4D97-AF65-F5344CB8AC3E}">
        <p14:creationId xmlns:p14="http://schemas.microsoft.com/office/powerpoint/2010/main" val="29623301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67AD0951-EE43-412B-85C2-8F47D67FEF76}"/>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16A27EB8-17F0-488F-A817-C34DB0B39F8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50DEE8E-60BB-421C-BB8F-F0BB8CC166AB}"/>
              </a:ext>
            </a:extLst>
          </p:cNvPr>
          <p:cNvSpPr>
            <a:spLocks noGrp="1"/>
          </p:cNvSpPr>
          <p:nvPr>
            <p:ph type="sldNum" sz="quarter" idx="12"/>
          </p:nvPr>
        </p:nvSpPr>
        <p:spPr/>
        <p:txBody>
          <a:bodyPr/>
          <a:lstStyle>
            <a:lvl1pPr>
              <a:defRPr/>
            </a:lvl1pPr>
          </a:lstStyle>
          <a:p>
            <a:pPr>
              <a:defRPr/>
            </a:pPr>
            <a:fld id="{BE285886-EF2A-4257-A304-7B353B0306FC}" type="slidenum">
              <a:rPr lang="en-US" altLang="en-US"/>
              <a:pPr>
                <a:defRPr/>
              </a:pPr>
              <a:t>‹#›</a:t>
            </a:fld>
            <a:endParaRPr lang="en-US" altLang="en-US" dirty="0"/>
          </a:p>
        </p:txBody>
      </p:sp>
    </p:spTree>
    <p:extLst>
      <p:ext uri="{BB962C8B-B14F-4D97-AF65-F5344CB8AC3E}">
        <p14:creationId xmlns:p14="http://schemas.microsoft.com/office/powerpoint/2010/main" val="17295160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4008599-0330-44A0-B403-BF357EBDEF44}"/>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738F93F7-3331-4BFE-89AC-C99A58283A0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17814F1-C848-4FB2-9F04-F81F541D39BD}"/>
              </a:ext>
            </a:extLst>
          </p:cNvPr>
          <p:cNvSpPr>
            <a:spLocks noGrp="1"/>
          </p:cNvSpPr>
          <p:nvPr>
            <p:ph type="sldNum" sz="quarter" idx="12"/>
          </p:nvPr>
        </p:nvSpPr>
        <p:spPr/>
        <p:txBody>
          <a:bodyPr/>
          <a:lstStyle>
            <a:lvl1pPr>
              <a:defRPr/>
            </a:lvl1pPr>
          </a:lstStyle>
          <a:p>
            <a:pPr>
              <a:defRPr/>
            </a:pPr>
            <a:fld id="{A7C1EDF9-866D-4044-8D09-03281067F2FC}" type="slidenum">
              <a:rPr lang="en-US" altLang="en-US"/>
              <a:pPr>
                <a:defRPr/>
              </a:pPr>
              <a:t>‹#›</a:t>
            </a:fld>
            <a:endParaRPr lang="en-US" altLang="en-US" dirty="0"/>
          </a:p>
        </p:txBody>
      </p:sp>
    </p:spTree>
    <p:extLst>
      <p:ext uri="{BB962C8B-B14F-4D97-AF65-F5344CB8AC3E}">
        <p14:creationId xmlns:p14="http://schemas.microsoft.com/office/powerpoint/2010/main" val="22975672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759DEEE-2FA3-4661-8272-2F4D99078CA7}"/>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21622ED4-93E3-49D0-90D3-70F0B61B2C9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BC0AC8C-4BCB-4FDC-8B33-523B9C0E0B80}"/>
              </a:ext>
            </a:extLst>
          </p:cNvPr>
          <p:cNvSpPr>
            <a:spLocks noGrp="1"/>
          </p:cNvSpPr>
          <p:nvPr>
            <p:ph type="sldNum" sz="quarter" idx="12"/>
          </p:nvPr>
        </p:nvSpPr>
        <p:spPr/>
        <p:txBody>
          <a:bodyPr/>
          <a:lstStyle>
            <a:lvl1pPr>
              <a:defRPr/>
            </a:lvl1pPr>
          </a:lstStyle>
          <a:p>
            <a:pPr>
              <a:defRPr/>
            </a:pPr>
            <a:fld id="{C2E12E55-1C88-439D-889B-B3AB6267F3A9}" type="slidenum">
              <a:rPr lang="en-US" altLang="en-US"/>
              <a:pPr>
                <a:defRPr/>
              </a:pPr>
              <a:t>‹#›</a:t>
            </a:fld>
            <a:endParaRPr lang="en-US" altLang="en-US" dirty="0"/>
          </a:p>
        </p:txBody>
      </p:sp>
    </p:spTree>
    <p:extLst>
      <p:ext uri="{BB962C8B-B14F-4D97-AF65-F5344CB8AC3E}">
        <p14:creationId xmlns:p14="http://schemas.microsoft.com/office/powerpoint/2010/main" val="21428981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A61894F-A937-49BE-AB21-57ACAE43F468}"/>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8161A15E-7984-41FD-8F1B-30335F9D02E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1227E70-7DBA-437F-8BF3-A4A5891BD703}"/>
              </a:ext>
            </a:extLst>
          </p:cNvPr>
          <p:cNvSpPr>
            <a:spLocks noGrp="1"/>
          </p:cNvSpPr>
          <p:nvPr>
            <p:ph type="sldNum" sz="quarter" idx="12"/>
          </p:nvPr>
        </p:nvSpPr>
        <p:spPr/>
        <p:txBody>
          <a:bodyPr/>
          <a:lstStyle>
            <a:lvl1pPr>
              <a:defRPr/>
            </a:lvl1pPr>
          </a:lstStyle>
          <a:p>
            <a:pPr>
              <a:defRPr/>
            </a:pPr>
            <a:fld id="{52E2F0A5-6021-41A5-A740-9F88E9F5ED02}" type="slidenum">
              <a:rPr lang="en-US" altLang="en-US"/>
              <a:pPr>
                <a:defRPr/>
              </a:pPr>
              <a:t>‹#›</a:t>
            </a:fld>
            <a:endParaRPr lang="en-US" altLang="en-US" dirty="0"/>
          </a:p>
        </p:txBody>
      </p:sp>
    </p:spTree>
    <p:extLst>
      <p:ext uri="{BB962C8B-B14F-4D97-AF65-F5344CB8AC3E}">
        <p14:creationId xmlns:p14="http://schemas.microsoft.com/office/powerpoint/2010/main" val="2077030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BB6F03-AD6B-4327-8E62-EDAE896C3F92}"/>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5CC535A-C823-4A96-B38A-3AE47B3D113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1CD20DE-2D70-4EF8-816F-090AF5916DAD}"/>
              </a:ext>
            </a:extLst>
          </p:cNvPr>
          <p:cNvSpPr>
            <a:spLocks noGrp="1"/>
          </p:cNvSpPr>
          <p:nvPr>
            <p:ph type="sldNum" sz="quarter" idx="12"/>
          </p:nvPr>
        </p:nvSpPr>
        <p:spPr/>
        <p:txBody>
          <a:bodyPr/>
          <a:lstStyle>
            <a:lvl1pPr>
              <a:defRPr/>
            </a:lvl1pPr>
          </a:lstStyle>
          <a:p>
            <a:pPr>
              <a:defRPr/>
            </a:pPr>
            <a:fld id="{96E8F92C-4D38-4138-8387-D0CE57F7480C}" type="slidenum">
              <a:rPr lang="en-US" altLang="en-US"/>
              <a:pPr>
                <a:defRPr/>
              </a:pPr>
              <a:t>‹#›</a:t>
            </a:fld>
            <a:endParaRPr lang="en-US" altLang="en-US" dirty="0"/>
          </a:p>
        </p:txBody>
      </p:sp>
    </p:spTree>
    <p:extLst>
      <p:ext uri="{BB962C8B-B14F-4D97-AF65-F5344CB8AC3E}">
        <p14:creationId xmlns:p14="http://schemas.microsoft.com/office/powerpoint/2010/main" val="3570468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5AC3AD-5EFF-4993-AC07-FA7574AB368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26718B74-009D-4A0A-B83D-1BF0536849F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563CDD-0539-4AC1-95ED-20A1D36D5A8A}"/>
              </a:ext>
            </a:extLst>
          </p:cNvPr>
          <p:cNvSpPr>
            <a:spLocks noGrp="1"/>
          </p:cNvSpPr>
          <p:nvPr>
            <p:ph type="sldNum" sz="quarter" idx="12"/>
          </p:nvPr>
        </p:nvSpPr>
        <p:spPr/>
        <p:txBody>
          <a:bodyPr/>
          <a:lstStyle>
            <a:lvl1pPr>
              <a:defRPr/>
            </a:lvl1pPr>
          </a:lstStyle>
          <a:p>
            <a:pPr>
              <a:defRPr/>
            </a:pPr>
            <a:fld id="{F2E741AD-C25B-4084-9D29-EF9F53EF8980}" type="slidenum">
              <a:rPr lang="en-US" altLang="en-US"/>
              <a:pPr>
                <a:defRPr/>
              </a:pPr>
              <a:t>‹#›</a:t>
            </a:fld>
            <a:endParaRPr lang="en-US" altLang="en-US" dirty="0"/>
          </a:p>
        </p:txBody>
      </p:sp>
    </p:spTree>
    <p:extLst>
      <p:ext uri="{BB962C8B-B14F-4D97-AF65-F5344CB8AC3E}">
        <p14:creationId xmlns:p14="http://schemas.microsoft.com/office/powerpoint/2010/main" val="38122805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741488"/>
            <a:ext cx="7924800" cy="4589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0"/>
          </p:nvPr>
        </p:nvSpPr>
        <p:spPr>
          <a:xfrm>
            <a:off x="6324600" y="1128361"/>
            <a:ext cx="2609850" cy="242887"/>
          </a:xfrm>
        </p:spPr>
        <p:txBody>
          <a:bodyPr/>
          <a:lstStyle>
            <a:lvl1pPr algn="r">
              <a:buNone/>
              <a:defRPr sz="1400" i="1" baseline="0">
                <a:solidFill>
                  <a:srgbClr val="FFF7E9"/>
                </a:solidFill>
                <a:latin typeface="Georgia" pitchFamily="18" charset="0"/>
              </a:defRPr>
            </a:lvl1pPr>
            <a:lvl2pPr algn="r">
              <a:buNone/>
              <a:defRPr i="1">
                <a:solidFill>
                  <a:schemeClr val="accent1"/>
                </a:solidFill>
              </a:defRPr>
            </a:lvl2pPr>
            <a:lvl3pPr algn="r">
              <a:buNone/>
              <a:defRPr i="1">
                <a:solidFill>
                  <a:schemeClr val="accent1"/>
                </a:solidFill>
              </a:defRPr>
            </a:lvl3pPr>
            <a:lvl4pPr algn="r">
              <a:buNone/>
              <a:defRPr i="1">
                <a:solidFill>
                  <a:schemeClr val="accent1"/>
                </a:solidFill>
              </a:defRPr>
            </a:lvl4pPr>
            <a:lvl5pPr algn="r">
              <a:buNone/>
              <a:defRPr i="1">
                <a:solidFill>
                  <a:schemeClr val="accent1"/>
                </a:solidFill>
              </a:defRPr>
            </a:lvl5pPr>
          </a:lstStyle>
          <a:p>
            <a:pPr lvl="0"/>
            <a:r>
              <a:rPr lang="en-US"/>
              <a:t>Click to edit Master text styles</a:t>
            </a:r>
          </a:p>
        </p:txBody>
      </p:sp>
    </p:spTree>
    <p:extLst>
      <p:ext uri="{BB962C8B-B14F-4D97-AF65-F5344CB8AC3E}">
        <p14:creationId xmlns:p14="http://schemas.microsoft.com/office/powerpoint/2010/main" val="985136718"/>
      </p:ext>
    </p:extLst>
  </p:cSld>
  <p:clrMapOvr>
    <a:masterClrMapping/>
  </p:clrMapOvr>
  <p:transition>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322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DEEB499-A315-41B7-9C4A-3F230A1491E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4CF6A5D-ACBD-43D4-BCB2-0928632A660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575EE89-DDB5-467B-8057-C4B9BB60D0C0}"/>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9AF099-34C5-4320-846B-9B58A7A8E8CB}"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F9F7CDDF-DC4A-4B28-A813-1B847A31363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04A22D36-10CA-4E89-8F92-7D6D74FF063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7DA650DB-DD48-42B2-A55A-1D961E54A0FB}"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4BA0256F-3ECD-486B-A4B2-8447C18E08FD}"/>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B6AAC889-ED76-45B6-A11C-EE7B1F5EB766}"/>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E65B0235-B60A-5743-86F6-ADFD31397B2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9577DCCA-42B6-43B7-B8C7-00B2658AFB31}" type="datetimeFigureOut">
              <a:rPr lang="en-US"/>
              <a:pPr>
                <a:defRPr/>
              </a:pPr>
              <a:t>2/9/2021</a:t>
            </a:fld>
            <a:endParaRPr lang="en-US" dirty="0"/>
          </a:p>
        </p:txBody>
      </p:sp>
      <p:sp>
        <p:nvSpPr>
          <p:cNvPr id="5" name="Footer Placeholder 4">
            <a:extLst>
              <a:ext uri="{FF2B5EF4-FFF2-40B4-BE49-F238E27FC236}">
                <a16:creationId xmlns:a16="http://schemas.microsoft.com/office/drawing/2014/main" id="{DE557A5C-5ED2-F542-A80A-67E7ED663DD2}"/>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A4FD3136-CB5B-2942-BCA4-75D0195B51D3}"/>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F4E915D-C3CD-4A1E-84BE-15A9CF52D6A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193" r:id="rId1"/>
    <p:sldLayoutId id="2147484194" r:id="rId2"/>
    <p:sldLayoutId id="2147484195" r:id="rId3"/>
    <p:sldLayoutId id="2147484196" r:id="rId4"/>
    <p:sldLayoutId id="2147484197" r:id="rId5"/>
    <p:sldLayoutId id="2147484198" r:id="rId6"/>
    <p:sldLayoutId id="2147484199" r:id="rId7"/>
    <p:sldLayoutId id="2147484200" r:id="rId8"/>
    <p:sldLayoutId id="2147484201" r:id="rId9"/>
    <p:sldLayoutId id="2147484202" r:id="rId10"/>
    <p:sldLayoutId id="2147484203"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383B19A6-32BF-4F76-B17F-B9EAB7FF1E79}"/>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A4607E25-3BBC-4830-A87F-145DA412AE96}"/>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2CD4558-140A-40A5-AD2E-19B43078020E}"/>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prstClr val="black">
                    <a:tint val="75000"/>
                  </a:prstClr>
                </a:solidFill>
                <a:latin typeface="Times New Roman MT Extra Bold" pitchFamily="18" charset="0"/>
                <a:ea typeface="ヒラギノ角ゴ Pro W3" pitchFamily="1" charset="-128"/>
                <a:cs typeface="+mn-cs"/>
              </a:defRPr>
            </a:lvl1pPr>
          </a:lstStyle>
          <a:p>
            <a:pPr>
              <a:defRPr/>
            </a:pPr>
            <a:endParaRPr lang="en-US"/>
          </a:p>
        </p:txBody>
      </p:sp>
      <p:sp>
        <p:nvSpPr>
          <p:cNvPr id="5" name="Footer Placeholder 4">
            <a:extLst>
              <a:ext uri="{FF2B5EF4-FFF2-40B4-BE49-F238E27FC236}">
                <a16:creationId xmlns:a16="http://schemas.microsoft.com/office/drawing/2014/main" id="{1B14C099-D3F5-45D1-A93F-F6A0D726DCA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prstClr val="black">
                    <a:tint val="75000"/>
                  </a:prstClr>
                </a:solidFill>
                <a:latin typeface="Times New Roman MT Extra Bold" pitchFamily="18" charset="0"/>
                <a:ea typeface="ヒラギノ角ゴ Pro W3" pitchFamily="1" charset="-128"/>
                <a:cs typeface="+mn-cs"/>
              </a:defRPr>
            </a:lvl1pPr>
          </a:lstStyle>
          <a:p>
            <a:pPr>
              <a:defRPr/>
            </a:pPr>
            <a:endParaRPr lang="en-US"/>
          </a:p>
        </p:txBody>
      </p:sp>
      <p:sp>
        <p:nvSpPr>
          <p:cNvPr id="6" name="Slide Number Placeholder 5">
            <a:extLst>
              <a:ext uri="{FF2B5EF4-FFF2-40B4-BE49-F238E27FC236}">
                <a16:creationId xmlns:a16="http://schemas.microsoft.com/office/drawing/2014/main" id="{58CCF3D9-D6AB-4943-BE3D-22B6D743400A}"/>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F260F092-D728-4CB3-BDE4-0D3335ECAFAE}"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 id="2147484215" r:id="rId12"/>
    <p:sldLayoutId id="2147484216" r:id="rId13"/>
  </p:sldLayoutIdLst>
  <p:hf hdr="0" ftr="0" dt="0"/>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293C857A-B966-4875-AE2F-9EB96F0BB5DC}"/>
              </a:ext>
            </a:extLst>
          </p:cNvPr>
          <p:cNvSpPr>
            <a:spLocks noGrp="1"/>
          </p:cNvSpPr>
          <p:nvPr>
            <p:ph type="subTitle" idx="1"/>
          </p:nvPr>
        </p:nvSpPr>
        <p:spPr>
          <a:xfrm>
            <a:off x="1143000" y="1676400"/>
            <a:ext cx="7086600" cy="4679950"/>
          </a:xfrm>
        </p:spPr>
        <p:txBody>
          <a:bodyPr/>
          <a:lstStyle/>
          <a:p>
            <a:pPr>
              <a:defRPr/>
            </a:pPr>
            <a:r>
              <a:rPr lang="en-US" sz="4000" b="1" dirty="0">
                <a:solidFill>
                  <a:srgbClr val="663300"/>
                </a:solidFill>
              </a:rPr>
              <a:t>Terrafirma Risk Retention Group </a:t>
            </a:r>
            <a:r>
              <a:rPr lang="en-US" sz="4000" b="1" dirty="0">
                <a:solidFill>
                  <a:srgbClr val="7EB000"/>
                </a:solidFill>
                <a:latin typeface="+mj-lt"/>
                <a:ea typeface="+mj-ea"/>
                <a:cs typeface="+mj-cs"/>
              </a:rPr>
              <a:t>Lessons Learned and </a:t>
            </a:r>
          </a:p>
          <a:p>
            <a:pPr>
              <a:defRPr/>
            </a:pPr>
            <a:r>
              <a:rPr lang="en-US" sz="4000" b="1" dirty="0">
                <a:solidFill>
                  <a:srgbClr val="7EB000"/>
                </a:solidFill>
                <a:latin typeface="+mj-lt"/>
                <a:ea typeface="+mj-ea"/>
                <a:cs typeface="+mj-cs"/>
              </a:rPr>
              <a:t>National Perspectives</a:t>
            </a:r>
          </a:p>
          <a:p>
            <a:pPr>
              <a:defRPr/>
            </a:pPr>
            <a:r>
              <a:rPr lang="en-US" sz="4000" b="1" dirty="0">
                <a:solidFill>
                  <a:srgbClr val="663300"/>
                </a:solidFill>
                <a:latin typeface="+mj-lt"/>
                <a:ea typeface="+mj-ea"/>
                <a:cs typeface="+mj-cs"/>
              </a:rPr>
              <a:t>For the 2021 Conference</a:t>
            </a:r>
          </a:p>
          <a:p>
            <a:pPr>
              <a:defRPr/>
            </a:pPr>
            <a:r>
              <a:rPr lang="en-US" sz="4000" b="1" dirty="0">
                <a:solidFill>
                  <a:srgbClr val="663300"/>
                </a:solidFill>
                <a:latin typeface="+mj-lt"/>
                <a:ea typeface="+mj-ea"/>
                <a:cs typeface="+mj-cs"/>
              </a:rPr>
              <a:t>Land Trust Alliance of </a:t>
            </a:r>
          </a:p>
          <a:p>
            <a:pPr>
              <a:defRPr/>
            </a:pPr>
            <a:r>
              <a:rPr lang="en-US" sz="4000" b="1" dirty="0">
                <a:solidFill>
                  <a:srgbClr val="663300"/>
                </a:solidFill>
                <a:latin typeface="+mj-lt"/>
                <a:ea typeface="+mj-ea"/>
                <a:cs typeface="+mj-cs"/>
              </a:rPr>
              <a:t>British Columbia</a:t>
            </a:r>
          </a:p>
        </p:txBody>
      </p:sp>
      <p:sp>
        <p:nvSpPr>
          <p:cNvPr id="8195" name="Slide Number Placeholder 3">
            <a:extLst>
              <a:ext uri="{FF2B5EF4-FFF2-40B4-BE49-F238E27FC236}">
                <a16:creationId xmlns:a16="http://schemas.microsoft.com/office/drawing/2014/main" id="{17761393-821B-4BCB-BF94-B10C9BBA2AE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8E03152-6F7A-47D3-9028-CED53D3B39C3}" type="slidenum">
              <a:rPr lang="en-US" altLang="en-US" sz="1200" smtClean="0">
                <a:solidFill>
                  <a:srgbClr val="898989"/>
                </a:solidFill>
                <a:latin typeface="Times New Roman MT Extra Bold"/>
                <a:ea typeface="ヒラギノ角ゴ Pro W3"/>
                <a:cs typeface="ヒラギノ角ゴ Pro W3"/>
              </a:rPr>
              <a:pPr>
                <a:spcBef>
                  <a:spcPct val="0"/>
                </a:spcBef>
                <a:buFontTx/>
                <a:buNone/>
              </a:pPr>
              <a:t>1</a:t>
            </a:fld>
            <a:endParaRPr lang="en-US" altLang="en-US" sz="1200">
              <a:solidFill>
                <a:srgbClr val="898989"/>
              </a:solidFill>
              <a:latin typeface="Times New Roman MT Extra Bold"/>
              <a:ea typeface="ヒラギノ角ゴ Pro W3"/>
              <a:cs typeface="ヒラギノ角ゴ Pro W3"/>
            </a:endParaRPr>
          </a:p>
        </p:txBody>
      </p:sp>
      <p:pic>
        <p:nvPicPr>
          <p:cNvPr id="8196" name="Picture 6">
            <a:extLst>
              <a:ext uri="{FF2B5EF4-FFF2-40B4-BE49-F238E27FC236}">
                <a16:creationId xmlns:a16="http://schemas.microsoft.com/office/drawing/2014/main" id="{B679A95B-FEC5-4F8A-A45F-09FC7BF15A88}"/>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200400" y="304800"/>
            <a:ext cx="3048000" cy="914400"/>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A40B3-3336-43EB-82F6-B493650FC2B5}"/>
              </a:ext>
            </a:extLst>
          </p:cNvPr>
          <p:cNvSpPr>
            <a:spLocks noGrp="1"/>
          </p:cNvSpPr>
          <p:nvPr>
            <p:ph type="title"/>
          </p:nvPr>
        </p:nvSpPr>
        <p:spPr>
          <a:xfrm>
            <a:off x="457200" y="0"/>
            <a:ext cx="8229600" cy="868363"/>
          </a:xfrm>
        </p:spPr>
        <p:txBody>
          <a:bodyPr/>
          <a:lstStyle/>
          <a:p>
            <a:pPr>
              <a:defRPr/>
            </a:pPr>
            <a:r>
              <a:rPr lang="en-US" sz="4000" b="1" dirty="0">
                <a:solidFill>
                  <a:srgbClr val="7EB000"/>
                </a:solidFill>
                <a:ea typeface="+mj-ea"/>
              </a:rPr>
              <a:t>Six Points About Terrafirma</a:t>
            </a:r>
          </a:p>
        </p:txBody>
      </p:sp>
      <p:sp>
        <p:nvSpPr>
          <p:cNvPr id="14339" name="Content Placeholder 2">
            <a:extLst>
              <a:ext uri="{FF2B5EF4-FFF2-40B4-BE49-F238E27FC236}">
                <a16:creationId xmlns:a16="http://schemas.microsoft.com/office/drawing/2014/main" id="{5EC2AF2F-3BC1-4FCF-BDF1-6E576BD9B8F5}"/>
              </a:ext>
            </a:extLst>
          </p:cNvPr>
          <p:cNvSpPr>
            <a:spLocks noGrp="1"/>
          </p:cNvSpPr>
          <p:nvPr>
            <p:ph idx="1"/>
          </p:nvPr>
        </p:nvSpPr>
        <p:spPr>
          <a:xfrm>
            <a:off x="228600" y="868363"/>
            <a:ext cx="8686800" cy="5608637"/>
          </a:xfrm>
        </p:spPr>
        <p:txBody>
          <a:bodyPr/>
          <a:lstStyle/>
          <a:p>
            <a:r>
              <a:rPr lang="en-US" altLang="en-US" sz="3400" dirty="0"/>
              <a:t>Owned by the insured member land trusts.</a:t>
            </a:r>
          </a:p>
          <a:p>
            <a:r>
              <a:rPr lang="en-US" altLang="en-US" sz="3400" dirty="0"/>
              <a:t>Covers preserves, trails, covenants and easements.</a:t>
            </a:r>
          </a:p>
          <a:p>
            <a:r>
              <a:rPr lang="en-US" altLang="en-US" sz="3400" dirty="0"/>
              <a:t>Provides conservation defense liability insurance.</a:t>
            </a:r>
          </a:p>
          <a:p>
            <a:r>
              <a:rPr lang="en-US" altLang="en-US" sz="3400" dirty="0"/>
              <a:t>Serves as a safety net for all costs of covered claims.</a:t>
            </a:r>
          </a:p>
          <a:p>
            <a:r>
              <a:rPr lang="en-US" altLang="en-US" sz="3400" dirty="0"/>
              <a:t>Organized as a Risk Retention Group.</a:t>
            </a:r>
          </a:p>
          <a:p>
            <a:r>
              <a:rPr lang="en-US" altLang="en-US" sz="3400" dirty="0"/>
              <a:t>Nothing else like it in the world.</a:t>
            </a:r>
          </a:p>
        </p:txBody>
      </p:sp>
      <p:sp>
        <p:nvSpPr>
          <p:cNvPr id="45060" name="Slide Number Placeholder 3">
            <a:extLst>
              <a:ext uri="{FF2B5EF4-FFF2-40B4-BE49-F238E27FC236}">
                <a16:creationId xmlns:a16="http://schemas.microsoft.com/office/drawing/2014/main" id="{D44A14A6-D371-4E41-9BA4-B2450FE29A9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08880EE4-822C-4AC9-8A86-8EAEDBA0C03A}" type="slidenum">
              <a:rPr lang="en-US" altLang="en-US" sz="1200" smtClean="0">
                <a:solidFill>
                  <a:srgbClr val="898989"/>
                </a:solidFill>
              </a:rPr>
              <a:pPr>
                <a:spcBef>
                  <a:spcPct val="0"/>
                </a:spcBef>
                <a:buFontTx/>
                <a:buNone/>
              </a:pPr>
              <a:t>2</a:t>
            </a:fld>
            <a:endParaRPr lang="en-US" altLang="en-US" sz="1200">
              <a:solidFill>
                <a:srgbClr val="898989"/>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4">
            <a:extLst>
              <a:ext uri="{FF2B5EF4-FFF2-40B4-BE49-F238E27FC236}">
                <a16:creationId xmlns:a16="http://schemas.microsoft.com/office/drawing/2014/main" id="{F95D9F4A-0822-4FA9-B61D-26AAB404F40C}"/>
              </a:ext>
            </a:extLst>
          </p:cNvPr>
          <p:cNvSpPr>
            <a:spLocks noGrp="1"/>
          </p:cNvSpPr>
          <p:nvPr>
            <p:ph type="title"/>
          </p:nvPr>
        </p:nvSpPr>
        <p:spPr/>
        <p:txBody>
          <a:bodyPr/>
          <a:lstStyle/>
          <a:p>
            <a:r>
              <a:rPr lang="en-US" altLang="en-US" b="1" dirty="0">
                <a:solidFill>
                  <a:srgbClr val="7EB000"/>
                </a:solidFill>
              </a:rPr>
              <a:t>2021 Terrafirma Stats</a:t>
            </a:r>
            <a:endParaRPr lang="en-US" altLang="en-US" dirty="0"/>
          </a:p>
        </p:txBody>
      </p:sp>
      <p:sp>
        <p:nvSpPr>
          <p:cNvPr id="49155" name="Content Placeholder 5">
            <a:extLst>
              <a:ext uri="{FF2B5EF4-FFF2-40B4-BE49-F238E27FC236}">
                <a16:creationId xmlns:a16="http://schemas.microsoft.com/office/drawing/2014/main" id="{0FCC73A3-38F2-4270-B069-49180B3B47C9}"/>
              </a:ext>
            </a:extLst>
          </p:cNvPr>
          <p:cNvSpPr>
            <a:spLocks noGrp="1"/>
          </p:cNvSpPr>
          <p:nvPr>
            <p:ph idx="1"/>
          </p:nvPr>
        </p:nvSpPr>
        <p:spPr>
          <a:xfrm>
            <a:off x="304800" y="1417638"/>
            <a:ext cx="8686800" cy="5287962"/>
          </a:xfrm>
        </p:spPr>
        <p:txBody>
          <a:bodyPr/>
          <a:lstStyle/>
          <a:p>
            <a:pPr>
              <a:spcBef>
                <a:spcPts val="1200"/>
              </a:spcBef>
              <a:spcAft>
                <a:spcPts val="1200"/>
              </a:spcAft>
            </a:pPr>
            <a:r>
              <a:rPr lang="en-US" altLang="en-US" sz="3400" dirty="0"/>
              <a:t>9,788,482 Acres insured</a:t>
            </a:r>
          </a:p>
          <a:p>
            <a:pPr>
              <a:spcBef>
                <a:spcPts val="1200"/>
              </a:spcBef>
              <a:spcAft>
                <a:spcPts val="1200"/>
              </a:spcAft>
            </a:pPr>
            <a:r>
              <a:rPr lang="en-US" altLang="en-US" sz="3400" dirty="0"/>
              <a:t>538 Land trust members</a:t>
            </a:r>
          </a:p>
          <a:p>
            <a:pPr>
              <a:spcBef>
                <a:spcPts val="1200"/>
              </a:spcBef>
              <a:spcAft>
                <a:spcPts val="1200"/>
              </a:spcAft>
            </a:pPr>
            <a:r>
              <a:rPr lang="en-US" altLang="en-US" sz="3400" dirty="0"/>
              <a:t>34,686 Insured parcels</a:t>
            </a:r>
          </a:p>
          <a:p>
            <a:pPr>
              <a:spcBef>
                <a:spcPts val="1200"/>
              </a:spcBef>
              <a:spcAft>
                <a:spcPts val="1200"/>
              </a:spcAft>
            </a:pPr>
            <a:r>
              <a:rPr lang="en-US" altLang="en-US" sz="3400" dirty="0"/>
              <a:t>1184 Official claims total 3-1-13 to 2-8-21</a:t>
            </a:r>
          </a:p>
          <a:p>
            <a:pPr>
              <a:spcBef>
                <a:spcPts val="1200"/>
              </a:spcBef>
              <a:spcAft>
                <a:spcPts val="1200"/>
              </a:spcAft>
            </a:pPr>
            <a:r>
              <a:rPr lang="en-US" altLang="en-US" sz="3400" dirty="0"/>
              <a:t>3.5 Million dollars paid over 3-1-13 to 2-8-21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 calcmode="lin" valueType="num">
                                      <p:cBhvr>
                                        <p:cTn id="7" dur="500" fill="hold"/>
                                        <p:tgtEl>
                                          <p:spTgt spid="4915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915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915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9155">
                                            <p:txEl>
                                              <p:pRg st="1" end="1"/>
                                            </p:txEl>
                                          </p:spTgt>
                                        </p:tgtEl>
                                        <p:attrNameLst>
                                          <p:attrName>style.visibility</p:attrName>
                                        </p:attrNameLst>
                                      </p:cBhvr>
                                      <p:to>
                                        <p:strVal val="visible"/>
                                      </p:to>
                                    </p:set>
                                    <p:anim calcmode="lin" valueType="num">
                                      <p:cBhvr>
                                        <p:cTn id="14" dur="500" fill="hold"/>
                                        <p:tgtEl>
                                          <p:spTgt spid="4915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915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915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9155">
                                            <p:txEl>
                                              <p:pRg st="2" end="2"/>
                                            </p:txEl>
                                          </p:spTgt>
                                        </p:tgtEl>
                                        <p:attrNameLst>
                                          <p:attrName>style.visibility</p:attrName>
                                        </p:attrNameLst>
                                      </p:cBhvr>
                                      <p:to>
                                        <p:strVal val="visible"/>
                                      </p:to>
                                    </p:set>
                                    <p:anim calcmode="lin" valueType="num">
                                      <p:cBhvr>
                                        <p:cTn id="21" dur="500" fill="hold"/>
                                        <p:tgtEl>
                                          <p:spTgt spid="4915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915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915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9155">
                                            <p:txEl>
                                              <p:pRg st="3" end="3"/>
                                            </p:txEl>
                                          </p:spTgt>
                                        </p:tgtEl>
                                        <p:attrNameLst>
                                          <p:attrName>style.visibility</p:attrName>
                                        </p:attrNameLst>
                                      </p:cBhvr>
                                      <p:to>
                                        <p:strVal val="visible"/>
                                      </p:to>
                                    </p:set>
                                    <p:anim calcmode="lin" valueType="num">
                                      <p:cBhvr>
                                        <p:cTn id="28" dur="500" fill="hold"/>
                                        <p:tgtEl>
                                          <p:spTgt spid="4915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915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915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9155">
                                            <p:txEl>
                                              <p:pRg st="4" end="4"/>
                                            </p:txEl>
                                          </p:spTgt>
                                        </p:tgtEl>
                                        <p:attrNameLst>
                                          <p:attrName>style.visibility</p:attrName>
                                        </p:attrNameLst>
                                      </p:cBhvr>
                                      <p:to>
                                        <p:strVal val="visible"/>
                                      </p:to>
                                    </p:set>
                                    <p:anim calcmode="lin" valueType="num">
                                      <p:cBhvr>
                                        <p:cTn id="35" dur="500" fill="hold"/>
                                        <p:tgtEl>
                                          <p:spTgt spid="4915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915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9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a:extLst>
              <a:ext uri="{FF2B5EF4-FFF2-40B4-BE49-F238E27FC236}">
                <a16:creationId xmlns:a16="http://schemas.microsoft.com/office/drawing/2014/main" id="{508A45EB-5C1D-4D20-8964-A1BB5C72A1EB}"/>
              </a:ext>
            </a:extLst>
          </p:cNvPr>
          <p:cNvSpPr>
            <a:spLocks noGrp="1"/>
          </p:cNvSpPr>
          <p:nvPr>
            <p:ph type="title"/>
          </p:nvPr>
        </p:nvSpPr>
        <p:spPr>
          <a:xfrm>
            <a:off x="0" y="76200"/>
            <a:ext cx="9144000" cy="715963"/>
          </a:xfrm>
        </p:spPr>
        <p:txBody>
          <a:bodyPr/>
          <a:lstStyle/>
          <a:p>
            <a:r>
              <a:rPr lang="en-US" altLang="en-US" sz="4000" b="1" dirty="0">
                <a:solidFill>
                  <a:srgbClr val="7EB000"/>
                </a:solidFill>
              </a:rPr>
              <a:t>Agenda</a:t>
            </a:r>
            <a:endParaRPr lang="en-US" altLang="en-US" sz="4000" b="1" dirty="0"/>
          </a:p>
        </p:txBody>
      </p:sp>
      <p:sp>
        <p:nvSpPr>
          <p:cNvPr id="12291" name="Content Placeholder 5">
            <a:extLst>
              <a:ext uri="{FF2B5EF4-FFF2-40B4-BE49-F238E27FC236}">
                <a16:creationId xmlns:a16="http://schemas.microsoft.com/office/drawing/2014/main" id="{69484ECE-D0A3-4A86-B4C6-F33EB7F47B0F}"/>
              </a:ext>
            </a:extLst>
          </p:cNvPr>
          <p:cNvSpPr>
            <a:spLocks noGrp="1"/>
          </p:cNvSpPr>
          <p:nvPr>
            <p:ph idx="1"/>
          </p:nvPr>
        </p:nvSpPr>
        <p:spPr>
          <a:xfrm>
            <a:off x="36513" y="792163"/>
            <a:ext cx="9107487" cy="5891212"/>
          </a:xfrm>
        </p:spPr>
        <p:txBody>
          <a:bodyPr/>
          <a:lstStyle/>
          <a:p>
            <a:pPr>
              <a:spcBef>
                <a:spcPts val="1200"/>
              </a:spcBef>
              <a:spcAft>
                <a:spcPts val="1200"/>
              </a:spcAft>
            </a:pPr>
            <a:r>
              <a:rPr lang="en-US" altLang="en-US" sz="3100" dirty="0"/>
              <a:t>Lessons Learned </a:t>
            </a:r>
          </a:p>
          <a:p>
            <a:pPr>
              <a:spcBef>
                <a:spcPts val="1200"/>
              </a:spcBef>
              <a:spcAft>
                <a:spcPts val="1200"/>
              </a:spcAft>
            </a:pPr>
            <a:r>
              <a:rPr lang="en-US" altLang="en-US" sz="3100" dirty="0"/>
              <a:t>National Perspectives</a:t>
            </a:r>
          </a:p>
          <a:p>
            <a:pPr>
              <a:spcBef>
                <a:spcPts val="1200"/>
              </a:spcBef>
              <a:spcAft>
                <a:spcPts val="1200"/>
              </a:spcAft>
            </a:pPr>
            <a:r>
              <a:rPr lang="en-US" altLang="en-US" sz="3100" dirty="0"/>
              <a:t>Developments on drafting USA easements</a:t>
            </a:r>
          </a:p>
          <a:p>
            <a:pPr lvl="1">
              <a:spcBef>
                <a:spcPts val="600"/>
              </a:spcBef>
              <a:spcAft>
                <a:spcPts val="600"/>
              </a:spcAft>
            </a:pPr>
            <a:r>
              <a:rPr lang="en-US" altLang="en-US" sz="2700" dirty="0"/>
              <a:t>Modifications</a:t>
            </a:r>
          </a:p>
          <a:p>
            <a:pPr lvl="1">
              <a:spcBef>
                <a:spcPts val="600"/>
              </a:spcBef>
              <a:spcAft>
                <a:spcPts val="600"/>
              </a:spcAft>
            </a:pPr>
            <a:r>
              <a:rPr lang="en-US" altLang="en-US" sz="2700" dirty="0"/>
              <a:t>Building Rights</a:t>
            </a:r>
          </a:p>
          <a:p>
            <a:pPr lvl="1">
              <a:spcBef>
                <a:spcPts val="600"/>
              </a:spcBef>
              <a:spcAft>
                <a:spcPts val="600"/>
              </a:spcAft>
            </a:pPr>
            <a:r>
              <a:rPr lang="en-US" altLang="en-US" sz="2700" dirty="0"/>
              <a:t>Approval Standard</a:t>
            </a:r>
          </a:p>
          <a:p>
            <a:pPr lvl="1">
              <a:spcBef>
                <a:spcPts val="600"/>
              </a:spcBef>
              <a:spcAft>
                <a:spcPts val="600"/>
              </a:spcAft>
            </a:pPr>
            <a:r>
              <a:rPr lang="en-US" altLang="en-US" sz="2700" dirty="0"/>
              <a:t>Commercial Forestry</a:t>
            </a:r>
          </a:p>
        </p:txBody>
      </p:sp>
      <p:pic>
        <p:nvPicPr>
          <p:cNvPr id="12292" name="Content Placeholder 7">
            <a:extLst>
              <a:ext uri="{FF2B5EF4-FFF2-40B4-BE49-F238E27FC236}">
                <a16:creationId xmlns:a16="http://schemas.microsoft.com/office/drawing/2014/main" id="{6BFFD32E-D3A3-4B95-ABBE-1F26BFA0AF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168525"/>
            <a:ext cx="4419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a:extLst>
              <a:ext uri="{FF2B5EF4-FFF2-40B4-BE49-F238E27FC236}">
                <a16:creationId xmlns:a16="http://schemas.microsoft.com/office/drawing/2014/main" id="{508A45EB-5C1D-4D20-8964-A1BB5C72A1EB}"/>
              </a:ext>
            </a:extLst>
          </p:cNvPr>
          <p:cNvSpPr>
            <a:spLocks noGrp="1"/>
          </p:cNvSpPr>
          <p:nvPr>
            <p:ph type="title"/>
          </p:nvPr>
        </p:nvSpPr>
        <p:spPr>
          <a:xfrm>
            <a:off x="0" y="76200"/>
            <a:ext cx="9144000" cy="715963"/>
          </a:xfrm>
        </p:spPr>
        <p:txBody>
          <a:bodyPr/>
          <a:lstStyle/>
          <a:p>
            <a:r>
              <a:rPr lang="en-US" altLang="en-US" sz="4000" b="1" dirty="0">
                <a:solidFill>
                  <a:srgbClr val="7EB000"/>
                </a:solidFill>
              </a:rPr>
              <a:t>Lessons Learned</a:t>
            </a:r>
            <a:endParaRPr lang="en-US" altLang="en-US" sz="4000" b="1" dirty="0"/>
          </a:p>
        </p:txBody>
      </p:sp>
      <p:sp>
        <p:nvSpPr>
          <p:cNvPr id="12291" name="Content Placeholder 5">
            <a:extLst>
              <a:ext uri="{FF2B5EF4-FFF2-40B4-BE49-F238E27FC236}">
                <a16:creationId xmlns:a16="http://schemas.microsoft.com/office/drawing/2014/main" id="{69484ECE-D0A3-4A86-B4C6-F33EB7F47B0F}"/>
              </a:ext>
            </a:extLst>
          </p:cNvPr>
          <p:cNvSpPr>
            <a:spLocks noGrp="1"/>
          </p:cNvSpPr>
          <p:nvPr>
            <p:ph idx="1"/>
          </p:nvPr>
        </p:nvSpPr>
        <p:spPr>
          <a:xfrm>
            <a:off x="36513" y="792163"/>
            <a:ext cx="9107487" cy="5891212"/>
          </a:xfrm>
        </p:spPr>
        <p:txBody>
          <a:bodyPr/>
          <a:lstStyle/>
          <a:p>
            <a:pPr marL="0" indent="0">
              <a:spcBef>
                <a:spcPts val="1200"/>
              </a:spcBef>
              <a:spcAft>
                <a:spcPts val="1200"/>
              </a:spcAft>
              <a:buNone/>
            </a:pPr>
            <a:endParaRPr lang="en-US" altLang="en-US" dirty="0"/>
          </a:p>
          <a:p>
            <a:pPr>
              <a:spcBef>
                <a:spcPts val="1200"/>
              </a:spcBef>
              <a:spcAft>
                <a:spcPts val="1200"/>
              </a:spcAft>
            </a:pPr>
            <a:r>
              <a:rPr lang="en-US" altLang="en-US" dirty="0"/>
              <a:t>Disputes and Court</a:t>
            </a:r>
          </a:p>
          <a:p>
            <a:pPr>
              <a:spcBef>
                <a:spcPts val="1200"/>
              </a:spcBef>
              <a:spcAft>
                <a:spcPts val="1200"/>
              </a:spcAft>
            </a:pPr>
            <a:r>
              <a:rPr lang="en-US" altLang="en-US" dirty="0"/>
              <a:t>Owned land and preserves</a:t>
            </a:r>
          </a:p>
          <a:p>
            <a:pPr>
              <a:spcBef>
                <a:spcPts val="1200"/>
              </a:spcBef>
              <a:spcAft>
                <a:spcPts val="1200"/>
              </a:spcAft>
            </a:pPr>
            <a:r>
              <a:rPr lang="en-US" altLang="en-US" dirty="0"/>
              <a:t>Costs and Fees Recovery Clause in CE</a:t>
            </a:r>
          </a:p>
          <a:p>
            <a:pPr>
              <a:spcBef>
                <a:spcPts val="1200"/>
              </a:spcBef>
              <a:spcAft>
                <a:spcPts val="1200"/>
              </a:spcAft>
            </a:pPr>
            <a:r>
              <a:rPr lang="en-US" altLang="en-US" dirty="0"/>
              <a:t>Division of land prohibition</a:t>
            </a:r>
          </a:p>
          <a:p>
            <a:pPr>
              <a:spcBef>
                <a:spcPts val="1200"/>
              </a:spcBef>
              <a:spcAft>
                <a:spcPts val="1200"/>
              </a:spcAft>
            </a:pPr>
            <a:r>
              <a:rPr lang="en-US" altLang="en-US" dirty="0"/>
              <a:t>Documentation</a:t>
            </a:r>
          </a:p>
        </p:txBody>
      </p:sp>
    </p:spTree>
    <p:extLst>
      <p:ext uri="{BB962C8B-B14F-4D97-AF65-F5344CB8AC3E}">
        <p14:creationId xmlns:p14="http://schemas.microsoft.com/office/powerpoint/2010/main" val="1823992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F6FC9FE8-1464-4294-8F3E-0C2FEFA87CA6}"/>
              </a:ext>
            </a:extLst>
          </p:cNvPr>
          <p:cNvSpPr>
            <a:spLocks noGrp="1"/>
          </p:cNvSpPr>
          <p:nvPr>
            <p:ph type="title"/>
          </p:nvPr>
        </p:nvSpPr>
        <p:spPr/>
        <p:txBody>
          <a:bodyPr/>
          <a:lstStyle/>
          <a:p>
            <a:r>
              <a:rPr lang="en-US" altLang="en-US" sz="4000" b="1">
                <a:solidFill>
                  <a:srgbClr val="99CC00"/>
                </a:solidFill>
              </a:rPr>
              <a:t>Take Aways</a:t>
            </a:r>
            <a:endParaRPr lang="en-US" altLang="en-US" sz="4000" b="1">
              <a:solidFill>
                <a:srgbClr val="7EB000"/>
              </a:solidFill>
            </a:endParaRPr>
          </a:p>
        </p:txBody>
      </p:sp>
      <p:sp>
        <p:nvSpPr>
          <p:cNvPr id="14339" name="Content Placeholder 2">
            <a:extLst>
              <a:ext uri="{FF2B5EF4-FFF2-40B4-BE49-F238E27FC236}">
                <a16:creationId xmlns:a16="http://schemas.microsoft.com/office/drawing/2014/main" id="{6BDC1F2B-8CAC-4581-A5DC-A06A6D47F8BA}"/>
              </a:ext>
            </a:extLst>
          </p:cNvPr>
          <p:cNvSpPr>
            <a:spLocks noGrp="1"/>
          </p:cNvSpPr>
          <p:nvPr>
            <p:ph idx="1"/>
          </p:nvPr>
        </p:nvSpPr>
        <p:spPr>
          <a:xfrm>
            <a:off x="457200" y="1417638"/>
            <a:ext cx="8229600" cy="5135562"/>
          </a:xfrm>
        </p:spPr>
        <p:txBody>
          <a:bodyPr/>
          <a:lstStyle/>
          <a:p>
            <a:pPr>
              <a:spcBef>
                <a:spcPts val="1200"/>
              </a:spcBef>
              <a:spcAft>
                <a:spcPts val="1200"/>
              </a:spcAft>
            </a:pPr>
            <a:r>
              <a:rPr lang="en-US" altLang="en-US" sz="3400" dirty="0"/>
              <a:t>Be prepared to lose at trial court.</a:t>
            </a:r>
          </a:p>
          <a:p>
            <a:pPr>
              <a:spcBef>
                <a:spcPts val="1200"/>
              </a:spcBef>
              <a:spcAft>
                <a:spcPts val="1200"/>
              </a:spcAft>
            </a:pPr>
            <a:r>
              <a:rPr lang="en-US" altLang="en-US" sz="3400" dirty="0"/>
              <a:t>Major violations cases are rare.</a:t>
            </a:r>
          </a:p>
          <a:p>
            <a:pPr>
              <a:spcBef>
                <a:spcPts val="1200"/>
              </a:spcBef>
              <a:spcAft>
                <a:spcPts val="1200"/>
              </a:spcAft>
            </a:pPr>
            <a:r>
              <a:rPr lang="en-US" altLang="en-US" sz="3400" dirty="0"/>
              <a:t>Rate of violations are relatively steady. </a:t>
            </a:r>
          </a:p>
          <a:p>
            <a:pPr>
              <a:spcBef>
                <a:spcPts val="1200"/>
              </a:spcBef>
              <a:spcAft>
                <a:spcPts val="1200"/>
              </a:spcAft>
            </a:pPr>
            <a:r>
              <a:rPr lang="en-US" altLang="en-US" sz="3400" dirty="0"/>
              <a:t>Problems with original landowners are up.</a:t>
            </a:r>
          </a:p>
          <a:p>
            <a:pPr>
              <a:spcBef>
                <a:spcPts val="1200"/>
              </a:spcBef>
              <a:spcAft>
                <a:spcPts val="1200"/>
              </a:spcAft>
            </a:pPr>
            <a:r>
              <a:rPr lang="en-US" altLang="en-US" sz="3400" dirty="0"/>
              <a:t>Position the land trust to prevail with solid drafting and strong stewardship.</a:t>
            </a:r>
          </a:p>
          <a:p>
            <a:pPr>
              <a:spcBef>
                <a:spcPts val="1200"/>
              </a:spcBef>
              <a:spcAft>
                <a:spcPts val="1200"/>
              </a:spcAft>
            </a:pPr>
            <a:r>
              <a:rPr lang="en-US" altLang="en-US" sz="3400" dirty="0"/>
              <a:t>Preserves have problems too!</a:t>
            </a:r>
          </a:p>
          <a:p>
            <a:pPr>
              <a:spcBef>
                <a:spcPts val="1200"/>
              </a:spcBef>
              <a:spcAft>
                <a:spcPts val="1200"/>
              </a:spcAft>
            </a:pPr>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F6FC9FE8-1464-4294-8F3E-0C2FEFA87CA6}"/>
              </a:ext>
            </a:extLst>
          </p:cNvPr>
          <p:cNvSpPr>
            <a:spLocks noGrp="1"/>
          </p:cNvSpPr>
          <p:nvPr>
            <p:ph type="title"/>
          </p:nvPr>
        </p:nvSpPr>
        <p:spPr/>
        <p:txBody>
          <a:bodyPr/>
          <a:lstStyle/>
          <a:p>
            <a:r>
              <a:rPr lang="en-US" altLang="en-US" sz="4000" b="1">
                <a:solidFill>
                  <a:srgbClr val="99CC00"/>
                </a:solidFill>
              </a:rPr>
              <a:t>Take Aways</a:t>
            </a:r>
            <a:endParaRPr lang="en-US" altLang="en-US" sz="4000" b="1">
              <a:solidFill>
                <a:srgbClr val="7EB000"/>
              </a:solidFill>
            </a:endParaRPr>
          </a:p>
        </p:txBody>
      </p:sp>
      <p:sp>
        <p:nvSpPr>
          <p:cNvPr id="14339" name="Content Placeholder 2">
            <a:extLst>
              <a:ext uri="{FF2B5EF4-FFF2-40B4-BE49-F238E27FC236}">
                <a16:creationId xmlns:a16="http://schemas.microsoft.com/office/drawing/2014/main" id="{6BDC1F2B-8CAC-4581-A5DC-A06A6D47F8BA}"/>
              </a:ext>
            </a:extLst>
          </p:cNvPr>
          <p:cNvSpPr>
            <a:spLocks noGrp="1"/>
          </p:cNvSpPr>
          <p:nvPr>
            <p:ph idx="1"/>
          </p:nvPr>
        </p:nvSpPr>
        <p:spPr>
          <a:xfrm>
            <a:off x="457200" y="1417638"/>
            <a:ext cx="8229600" cy="5135562"/>
          </a:xfrm>
        </p:spPr>
        <p:txBody>
          <a:bodyPr/>
          <a:lstStyle/>
          <a:p>
            <a:pPr>
              <a:spcBef>
                <a:spcPts val="1200"/>
              </a:spcBef>
              <a:spcAft>
                <a:spcPts val="1200"/>
              </a:spcAft>
            </a:pPr>
            <a:r>
              <a:rPr lang="en-US" altLang="en-US" sz="3400" dirty="0"/>
              <a:t>Preserves have problems too! Action steps:</a:t>
            </a: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Manage with a board liaison and full board authority </a:t>
            </a: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Take immediate proportional steps with clear goals</a:t>
            </a: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Use neighbor eyes</a:t>
            </a: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Implement proactive mitigation</a:t>
            </a: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Retain appropriate local counsel</a:t>
            </a: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Confirm insurance coverage </a:t>
            </a: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Have exceptional documentation</a:t>
            </a: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Have a strong damages theory </a:t>
            </a:r>
          </a:p>
          <a:p>
            <a:pPr>
              <a:spcBef>
                <a:spcPts val="0"/>
              </a:spcBef>
              <a:spcAft>
                <a:spcPts val="0"/>
              </a:spcAft>
            </a:pPr>
            <a:r>
              <a:rPr lang="en-US" sz="2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Have written policies and procedures </a:t>
            </a:r>
          </a:p>
          <a:p>
            <a:pPr marL="0" indent="0">
              <a:spcBef>
                <a:spcPts val="0"/>
              </a:spcBef>
              <a:spcAft>
                <a:spcPts val="0"/>
              </a:spcAft>
              <a:buNone/>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1200"/>
              </a:spcBef>
              <a:spcAft>
                <a:spcPts val="1200"/>
              </a:spcAft>
            </a:pPr>
            <a:endParaRPr lang="en-US" altLang="en-US" sz="3400" dirty="0"/>
          </a:p>
          <a:p>
            <a:pPr>
              <a:spcBef>
                <a:spcPts val="1200"/>
              </a:spcBef>
              <a:spcAft>
                <a:spcPts val="1200"/>
              </a:spcAft>
            </a:pPr>
            <a:endParaRPr lang="en-US" altLang="en-US" dirty="0"/>
          </a:p>
        </p:txBody>
      </p:sp>
    </p:spTree>
    <p:extLst>
      <p:ext uri="{BB962C8B-B14F-4D97-AF65-F5344CB8AC3E}">
        <p14:creationId xmlns:p14="http://schemas.microsoft.com/office/powerpoint/2010/main" val="3018267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9A8EDC9F-309B-4AE0-92A1-B784C05F8EAC}"/>
              </a:ext>
            </a:extLst>
          </p:cNvPr>
          <p:cNvSpPr>
            <a:spLocks noGrp="1"/>
          </p:cNvSpPr>
          <p:nvPr>
            <p:ph type="title"/>
          </p:nvPr>
        </p:nvSpPr>
        <p:spPr/>
        <p:txBody>
          <a:bodyPr/>
          <a:lstStyle/>
          <a:p>
            <a:r>
              <a:rPr lang="en-US" altLang="en-US" sz="4000" b="1">
                <a:solidFill>
                  <a:srgbClr val="99CC00"/>
                </a:solidFill>
              </a:rPr>
              <a:t>Take Aways</a:t>
            </a:r>
            <a:endParaRPr lang="en-US" altLang="en-US" sz="4000" b="1">
              <a:solidFill>
                <a:srgbClr val="7EB000"/>
              </a:solidFill>
            </a:endParaRPr>
          </a:p>
        </p:txBody>
      </p:sp>
      <p:sp>
        <p:nvSpPr>
          <p:cNvPr id="26627" name="Content Placeholder 2">
            <a:extLst>
              <a:ext uri="{FF2B5EF4-FFF2-40B4-BE49-F238E27FC236}">
                <a16:creationId xmlns:a16="http://schemas.microsoft.com/office/drawing/2014/main" id="{05EE1D23-0D5B-4A0F-989B-9ABD5EE8A935}"/>
              </a:ext>
            </a:extLst>
          </p:cNvPr>
          <p:cNvSpPr>
            <a:spLocks noGrp="1"/>
          </p:cNvSpPr>
          <p:nvPr>
            <p:ph idx="1"/>
          </p:nvPr>
        </p:nvSpPr>
        <p:spPr>
          <a:xfrm>
            <a:off x="457200" y="1295400"/>
            <a:ext cx="8229600" cy="5105400"/>
          </a:xfrm>
        </p:spPr>
        <p:txBody>
          <a:bodyPr/>
          <a:lstStyle/>
          <a:p>
            <a:r>
              <a:rPr lang="en-US" altLang="en-US" sz="3400"/>
              <a:t>Have a strong costs and fees recovery clause in your easement.</a:t>
            </a:r>
          </a:p>
          <a:p>
            <a:r>
              <a:rPr lang="en-US" altLang="en-US" sz="3400"/>
              <a:t>Judges hate to award costs and fees even if you have a clause. </a:t>
            </a:r>
          </a:p>
          <a:p>
            <a:r>
              <a:rPr lang="en-US" altLang="en-US" sz="3400"/>
              <a:t>Judges will narrowly interpret your clause to avoid awarding costs and fees.</a:t>
            </a:r>
          </a:p>
          <a:p>
            <a:r>
              <a:rPr lang="en-US" altLang="en-US" sz="3400"/>
              <a:t>Your job is to make it impossible to do anything but award the land trust its costs and fees.</a:t>
            </a:r>
          </a:p>
          <a:p>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027112"/>
          </a:xfrm>
        </p:spPr>
        <p:txBody>
          <a:bodyPr>
            <a:normAutofit/>
          </a:bodyPr>
          <a:lstStyle/>
          <a:p>
            <a:pPr algn="ctr">
              <a:defRPr/>
            </a:pPr>
            <a:r>
              <a:rPr lang="en-US" sz="4000" b="1" dirty="0">
                <a:solidFill>
                  <a:srgbClr val="7EB000"/>
                </a:solidFill>
                <a:latin typeface="+mn-lt"/>
                <a:ea typeface="+mn-ea"/>
                <a:cs typeface="Arial" panose="020B0604020202020204" pitchFamily="34" charset="0"/>
              </a:rPr>
              <a:t>Take Aways</a:t>
            </a:r>
          </a:p>
        </p:txBody>
      </p:sp>
      <p:sp>
        <p:nvSpPr>
          <p:cNvPr id="3" name="Content Placeholder 2"/>
          <p:cNvSpPr>
            <a:spLocks noGrp="1"/>
          </p:cNvSpPr>
          <p:nvPr>
            <p:ph idx="1"/>
          </p:nvPr>
        </p:nvSpPr>
        <p:spPr>
          <a:xfrm>
            <a:off x="293688" y="1143000"/>
            <a:ext cx="8769350" cy="5597525"/>
          </a:xfrm>
        </p:spPr>
        <p:txBody>
          <a:bodyPr>
            <a:noAutofit/>
          </a:bodyPr>
          <a:lstStyle/>
          <a:p>
            <a:pPr>
              <a:lnSpc>
                <a:spcPct val="100000"/>
              </a:lnSpc>
              <a:spcBef>
                <a:spcPts val="600"/>
              </a:spcBef>
              <a:spcAft>
                <a:spcPts val="600"/>
              </a:spcAft>
              <a:defRPr/>
            </a:pPr>
            <a:r>
              <a:rPr lang="en-US" sz="3300" dirty="0"/>
              <a:t>Partition of tenancy in common</a:t>
            </a:r>
          </a:p>
          <a:p>
            <a:pPr>
              <a:lnSpc>
                <a:spcPct val="100000"/>
              </a:lnSpc>
              <a:spcBef>
                <a:spcPts val="600"/>
              </a:spcBef>
              <a:spcAft>
                <a:spcPts val="600"/>
              </a:spcAft>
              <a:defRPr/>
            </a:pPr>
            <a:r>
              <a:rPr lang="en-US" sz="3300" dirty="0"/>
              <a:t>Foreclosure of mortgage encumbering part of easement property</a:t>
            </a:r>
          </a:p>
          <a:p>
            <a:pPr>
              <a:lnSpc>
                <a:spcPct val="100000"/>
              </a:lnSpc>
              <a:spcBef>
                <a:spcPts val="600"/>
              </a:spcBef>
              <a:spcAft>
                <a:spcPts val="600"/>
              </a:spcAft>
              <a:defRPr/>
            </a:pPr>
            <a:r>
              <a:rPr lang="en-US" sz="3300" dirty="0"/>
              <a:t>Tax foreclosure of part of easement property comprised of multiple tax parcels</a:t>
            </a:r>
          </a:p>
          <a:p>
            <a:pPr>
              <a:lnSpc>
                <a:spcPct val="100000"/>
              </a:lnSpc>
              <a:spcBef>
                <a:spcPts val="600"/>
              </a:spcBef>
              <a:spcAft>
                <a:spcPts val="600"/>
              </a:spcAft>
              <a:defRPr/>
            </a:pPr>
            <a:r>
              <a:rPr lang="en-US" sz="3300" dirty="0"/>
              <a:t>Bankruptcy rejection of executory contract</a:t>
            </a:r>
          </a:p>
          <a:p>
            <a:pPr>
              <a:lnSpc>
                <a:spcPct val="100000"/>
              </a:lnSpc>
              <a:spcBef>
                <a:spcPts val="600"/>
              </a:spcBef>
              <a:spcAft>
                <a:spcPts val="600"/>
              </a:spcAft>
              <a:defRPr/>
            </a:pPr>
            <a:r>
              <a:rPr lang="en-US" sz="3300" dirty="0"/>
              <a:t>Landowner adjusting boundaries unilaterally</a:t>
            </a:r>
          </a:p>
          <a:p>
            <a:pPr>
              <a:lnSpc>
                <a:spcPct val="100000"/>
              </a:lnSpc>
              <a:spcBef>
                <a:spcPts val="600"/>
              </a:spcBef>
              <a:spcAft>
                <a:spcPts val="600"/>
              </a:spcAft>
              <a:defRPr/>
            </a:pPr>
            <a:r>
              <a:rPr lang="en-US" sz="3300" dirty="0"/>
              <a:t>Long term leases of only a portion of the property</a:t>
            </a:r>
          </a:p>
        </p:txBody>
      </p:sp>
    </p:spTree>
    <p:extLst>
      <p:ext uri="{BB962C8B-B14F-4D97-AF65-F5344CB8AC3E}">
        <p14:creationId xmlns:p14="http://schemas.microsoft.com/office/powerpoint/2010/main" val="31008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027112"/>
          </a:xfrm>
        </p:spPr>
        <p:txBody>
          <a:bodyPr>
            <a:normAutofit/>
          </a:bodyPr>
          <a:lstStyle/>
          <a:p>
            <a:pPr algn="ctr">
              <a:defRPr/>
            </a:pPr>
            <a:r>
              <a:rPr lang="en-US" sz="4000" b="1" dirty="0">
                <a:solidFill>
                  <a:srgbClr val="7EB000"/>
                </a:solidFill>
                <a:latin typeface="+mn-lt"/>
                <a:ea typeface="+mn-ea"/>
                <a:cs typeface="Arial" panose="020B0604020202020204" pitchFamily="34" charset="0"/>
              </a:rPr>
              <a:t>Take Aways</a:t>
            </a:r>
          </a:p>
        </p:txBody>
      </p:sp>
      <p:sp>
        <p:nvSpPr>
          <p:cNvPr id="3" name="Content Placeholder 2"/>
          <p:cNvSpPr>
            <a:spLocks noGrp="1"/>
          </p:cNvSpPr>
          <p:nvPr>
            <p:ph idx="1"/>
          </p:nvPr>
        </p:nvSpPr>
        <p:spPr>
          <a:xfrm>
            <a:off x="293688" y="1143000"/>
            <a:ext cx="8769350" cy="5597525"/>
          </a:xfrm>
        </p:spPr>
        <p:txBody>
          <a:bodyPr>
            <a:noAutofit/>
          </a:bodyPr>
          <a:lstStyle/>
          <a:p>
            <a:pPr>
              <a:lnSpc>
                <a:spcPct val="100000"/>
              </a:lnSpc>
              <a:spcBef>
                <a:spcPts val="600"/>
              </a:spcBef>
              <a:spcAft>
                <a:spcPts val="600"/>
              </a:spcAft>
              <a:defRPr/>
            </a:pPr>
            <a:r>
              <a:rPr lang="en-US" sz="3300" dirty="0"/>
              <a:t>Documentation is fundamental and critical.</a:t>
            </a:r>
          </a:p>
          <a:p>
            <a:pPr>
              <a:lnSpc>
                <a:spcPct val="100000"/>
              </a:lnSpc>
              <a:spcBef>
                <a:spcPts val="600"/>
              </a:spcBef>
              <a:spcAft>
                <a:spcPts val="600"/>
              </a:spcAft>
              <a:defRPr/>
            </a:pPr>
            <a:r>
              <a:rPr lang="en-US" sz="3300" dirty="0"/>
              <a:t>Annual monitoring both fee and CE.</a:t>
            </a:r>
          </a:p>
          <a:p>
            <a:pPr>
              <a:lnSpc>
                <a:spcPct val="100000"/>
              </a:lnSpc>
              <a:spcBef>
                <a:spcPts val="600"/>
              </a:spcBef>
              <a:spcAft>
                <a:spcPts val="600"/>
              </a:spcAft>
              <a:defRPr/>
            </a:pPr>
            <a:r>
              <a:rPr lang="en-US" sz="3300" dirty="0"/>
              <a:t>Written annual report, maps and photos.</a:t>
            </a:r>
          </a:p>
          <a:p>
            <a:pPr>
              <a:lnSpc>
                <a:spcPct val="100000"/>
              </a:lnSpc>
              <a:spcBef>
                <a:spcPts val="600"/>
              </a:spcBef>
              <a:spcAft>
                <a:spcPts val="600"/>
              </a:spcAft>
              <a:defRPr/>
            </a:pPr>
            <a:r>
              <a:rPr lang="en-US" sz="3300" dirty="0"/>
              <a:t>Remote monitoring is an option.</a:t>
            </a:r>
          </a:p>
          <a:p>
            <a:pPr>
              <a:lnSpc>
                <a:spcPct val="100000"/>
              </a:lnSpc>
              <a:spcBef>
                <a:spcPts val="600"/>
              </a:spcBef>
              <a:spcAft>
                <a:spcPts val="600"/>
              </a:spcAft>
              <a:defRPr/>
            </a:pPr>
            <a:r>
              <a:rPr lang="en-US" sz="3300" dirty="0"/>
              <a:t>Full complete and consistent baseline.</a:t>
            </a:r>
          </a:p>
          <a:p>
            <a:pPr>
              <a:lnSpc>
                <a:spcPct val="100000"/>
              </a:lnSpc>
              <a:spcBef>
                <a:spcPts val="600"/>
              </a:spcBef>
              <a:spcAft>
                <a:spcPts val="600"/>
              </a:spcAft>
              <a:defRPr/>
            </a:pPr>
            <a:r>
              <a:rPr lang="en-US" sz="3300" dirty="0"/>
              <a:t>Consistent timely file memos, notes and correspondence for approvals, modifications, boundaries, disputes and resolutions.</a:t>
            </a:r>
          </a:p>
        </p:txBody>
      </p:sp>
    </p:spTree>
    <p:extLst>
      <p:ext uri="{BB962C8B-B14F-4D97-AF65-F5344CB8AC3E}">
        <p14:creationId xmlns:p14="http://schemas.microsoft.com/office/powerpoint/2010/main" val="520077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a:extLst>
              <a:ext uri="{FF2B5EF4-FFF2-40B4-BE49-F238E27FC236}">
                <a16:creationId xmlns:a16="http://schemas.microsoft.com/office/drawing/2014/main" id="{508A45EB-5C1D-4D20-8964-A1BB5C72A1EB}"/>
              </a:ext>
            </a:extLst>
          </p:cNvPr>
          <p:cNvSpPr>
            <a:spLocks noGrp="1"/>
          </p:cNvSpPr>
          <p:nvPr>
            <p:ph type="title"/>
          </p:nvPr>
        </p:nvSpPr>
        <p:spPr>
          <a:xfrm>
            <a:off x="0" y="76200"/>
            <a:ext cx="9144000" cy="715963"/>
          </a:xfrm>
        </p:spPr>
        <p:txBody>
          <a:bodyPr/>
          <a:lstStyle/>
          <a:p>
            <a:r>
              <a:rPr lang="en-US" altLang="en-US" sz="4000" b="1" dirty="0">
                <a:solidFill>
                  <a:srgbClr val="7EB000"/>
                </a:solidFill>
              </a:rPr>
              <a:t>National Perspectives</a:t>
            </a:r>
            <a:endParaRPr lang="en-US" altLang="en-US" sz="4000" b="1" dirty="0"/>
          </a:p>
        </p:txBody>
      </p:sp>
      <p:sp>
        <p:nvSpPr>
          <p:cNvPr id="12291" name="Content Placeholder 5">
            <a:extLst>
              <a:ext uri="{FF2B5EF4-FFF2-40B4-BE49-F238E27FC236}">
                <a16:creationId xmlns:a16="http://schemas.microsoft.com/office/drawing/2014/main" id="{69484ECE-D0A3-4A86-B4C6-F33EB7F47B0F}"/>
              </a:ext>
            </a:extLst>
          </p:cNvPr>
          <p:cNvSpPr>
            <a:spLocks noGrp="1"/>
          </p:cNvSpPr>
          <p:nvPr>
            <p:ph idx="1"/>
          </p:nvPr>
        </p:nvSpPr>
        <p:spPr>
          <a:xfrm>
            <a:off x="36513" y="792163"/>
            <a:ext cx="9107487" cy="5891212"/>
          </a:xfrm>
        </p:spPr>
        <p:txBody>
          <a:bodyPr/>
          <a:lstStyle/>
          <a:p>
            <a:pPr marL="0" indent="0">
              <a:spcBef>
                <a:spcPts val="1200"/>
              </a:spcBef>
              <a:spcAft>
                <a:spcPts val="1200"/>
              </a:spcAft>
              <a:buNone/>
            </a:pPr>
            <a:endParaRPr lang="en-US" altLang="en-US" dirty="0"/>
          </a:p>
          <a:p>
            <a:pPr>
              <a:spcBef>
                <a:spcPts val="1200"/>
              </a:spcBef>
              <a:spcAft>
                <a:spcPts val="1200"/>
              </a:spcAft>
            </a:pPr>
            <a:r>
              <a:rPr lang="en-US" altLang="en-US" dirty="0"/>
              <a:t>Owned land (preserves)</a:t>
            </a:r>
          </a:p>
          <a:p>
            <a:pPr>
              <a:spcBef>
                <a:spcPts val="1200"/>
              </a:spcBef>
              <a:spcAft>
                <a:spcPts val="1200"/>
              </a:spcAft>
            </a:pPr>
            <a:r>
              <a:rPr lang="en-US" altLang="en-US" dirty="0"/>
              <a:t>Types of Disputes</a:t>
            </a:r>
          </a:p>
          <a:p>
            <a:pPr>
              <a:spcBef>
                <a:spcPts val="1200"/>
              </a:spcBef>
              <a:spcAft>
                <a:spcPts val="1200"/>
              </a:spcAft>
            </a:pPr>
            <a:r>
              <a:rPr lang="en-US" altLang="en-US" dirty="0"/>
              <a:t>Challengers</a:t>
            </a:r>
          </a:p>
          <a:p>
            <a:pPr>
              <a:spcBef>
                <a:spcPts val="1200"/>
              </a:spcBef>
              <a:spcAft>
                <a:spcPts val="1200"/>
              </a:spcAft>
            </a:pPr>
            <a:r>
              <a:rPr lang="en-US" altLang="en-US" dirty="0"/>
              <a:t>Costs by Challenger</a:t>
            </a:r>
          </a:p>
          <a:p>
            <a:pPr>
              <a:spcBef>
                <a:spcPts val="1200"/>
              </a:spcBef>
              <a:spcAft>
                <a:spcPts val="1200"/>
              </a:spcAft>
            </a:pPr>
            <a:r>
              <a:rPr lang="en-US" altLang="en-US" dirty="0"/>
              <a:t>Cost compared to duration</a:t>
            </a:r>
          </a:p>
        </p:txBody>
      </p:sp>
    </p:spTree>
    <p:extLst>
      <p:ext uri="{BB962C8B-B14F-4D97-AF65-F5344CB8AC3E}">
        <p14:creationId xmlns:p14="http://schemas.microsoft.com/office/powerpoint/2010/main" val="797120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a:extLst>
              <a:ext uri="{FF2B5EF4-FFF2-40B4-BE49-F238E27FC236}">
                <a16:creationId xmlns:a16="http://schemas.microsoft.com/office/drawing/2014/main" id="{D7A2948F-097A-4257-8E61-F31AFA6BD4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637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a:extLst>
              <a:ext uri="{FF2B5EF4-FFF2-40B4-BE49-F238E27FC236}">
                <a16:creationId xmlns:a16="http://schemas.microsoft.com/office/drawing/2014/main" id="{00EFE5D4-9E19-4C10-941A-FC321306FE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a:extLst>
              <a:ext uri="{FF2B5EF4-FFF2-40B4-BE49-F238E27FC236}">
                <a16:creationId xmlns:a16="http://schemas.microsoft.com/office/drawing/2014/main" id="{1CCE9EFE-D334-408C-A37E-86F8DE920B2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338" y="152400"/>
            <a:ext cx="907732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a:extLst>
              <a:ext uri="{FF2B5EF4-FFF2-40B4-BE49-F238E27FC236}">
                <a16:creationId xmlns:a16="http://schemas.microsoft.com/office/drawing/2014/main" id="{BF57FD0D-F583-40B7-9178-935F5A8EA4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2033588"/>
            <a:ext cx="9191626"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a:extLst>
              <a:ext uri="{FF2B5EF4-FFF2-40B4-BE49-F238E27FC236}">
                <a16:creationId xmlns:a16="http://schemas.microsoft.com/office/drawing/2014/main" id="{4DA74682-872A-4C7D-946C-83F39AE2302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0" y="1066800"/>
            <a:ext cx="89281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576EDD-7E6E-4DD2-8630-280AB777F62B}"/>
              </a:ext>
            </a:extLst>
          </p:cNvPr>
          <p:cNvPicPr>
            <a:picLocks noChangeAspect="1"/>
          </p:cNvPicPr>
          <p:nvPr/>
        </p:nvPicPr>
        <p:blipFill>
          <a:blip r:embed="rId3">
            <a:extLst>
              <a:ext uri="{28A0092B-C50C-407E-A947-70E740481C1C}">
                <a14:useLocalDpi xmlns:a14="http://schemas.microsoft.com/office/drawing/2010/main" val="0"/>
              </a:ext>
            </a:extLst>
          </a:blip>
          <a:srcRect l="18854" r="18628" b="-2"/>
          <a:stretch>
            <a:fillRect/>
          </a:stretch>
        </p:blipFill>
        <p:spPr bwMode="auto">
          <a:xfrm>
            <a:off x="-1" y="-23648"/>
            <a:ext cx="9144001" cy="6858000"/>
          </a:xfrm>
          <a:prstGeom prst="rect">
            <a:avLst/>
          </a:prstGeom>
          <a:blipFill dpi="0" rotWithShape="1">
            <a:blip r:embed="rId4">
              <a:alphaModFix amt="44000"/>
            </a:blip>
            <a:srcRect/>
            <a:tile tx="0" ty="0" sx="100000" sy="100000" flip="none" algn="tl"/>
          </a:blipFill>
          <a:ln>
            <a:noFill/>
          </a:ln>
          <a:effectLst>
            <a:reflection stA="37000" endPos="65000" dist="50800" dir="5400000" sy="-100000" algn="bl" rotWithShape="0"/>
          </a:effectLst>
        </p:spPr>
      </p:pic>
      <p:sp>
        <p:nvSpPr>
          <p:cNvPr id="31746" name="Title 1">
            <a:extLst>
              <a:ext uri="{FF2B5EF4-FFF2-40B4-BE49-F238E27FC236}">
                <a16:creationId xmlns:a16="http://schemas.microsoft.com/office/drawing/2014/main" id="{8925D2E3-D925-4FF1-A07E-14FC10DDB2C9}"/>
              </a:ext>
            </a:extLst>
          </p:cNvPr>
          <p:cNvSpPr>
            <a:spLocks noGrp="1"/>
          </p:cNvSpPr>
          <p:nvPr>
            <p:ph type="title"/>
          </p:nvPr>
        </p:nvSpPr>
        <p:spPr>
          <a:xfrm>
            <a:off x="0" y="609600"/>
            <a:ext cx="9144000" cy="854075"/>
          </a:xfrm>
        </p:spPr>
        <p:txBody>
          <a:bodyPr/>
          <a:lstStyle/>
          <a:p>
            <a:pPr algn="ctr">
              <a:defRPr/>
            </a:pPr>
            <a:r>
              <a:rPr lang="en-US" altLang="en-US" sz="3800" b="1" dirty="0">
                <a:solidFill>
                  <a:srgbClr val="7EB000"/>
                </a:solidFill>
                <a:latin typeface="+mn-lt"/>
              </a:rPr>
              <a:t>Developments</a:t>
            </a:r>
            <a:r>
              <a:rPr lang="en-US" altLang="en-US" sz="3800" b="1" dirty="0">
                <a:solidFill>
                  <a:srgbClr val="99CC00"/>
                </a:solidFill>
                <a:latin typeface="+mn-lt"/>
              </a:rPr>
              <a:t> </a:t>
            </a:r>
            <a:r>
              <a:rPr lang="en-US" altLang="en-US" sz="3800" b="1" dirty="0">
                <a:solidFill>
                  <a:srgbClr val="7EB000"/>
                </a:solidFill>
                <a:latin typeface="+mn-lt"/>
              </a:rPr>
              <a:t>on drafting from tax cases</a:t>
            </a:r>
          </a:p>
        </p:txBody>
      </p:sp>
      <p:sp>
        <p:nvSpPr>
          <p:cNvPr id="2" name="Content Placeholder 1">
            <a:extLst>
              <a:ext uri="{FF2B5EF4-FFF2-40B4-BE49-F238E27FC236}">
                <a16:creationId xmlns:a16="http://schemas.microsoft.com/office/drawing/2014/main" id="{15E248C7-CA5D-411C-8EC4-44CE2AB1CDA0}"/>
              </a:ext>
            </a:extLst>
          </p:cNvPr>
          <p:cNvSpPr>
            <a:spLocks noGrp="1"/>
          </p:cNvSpPr>
          <p:nvPr>
            <p:ph idx="1"/>
          </p:nvPr>
        </p:nvSpPr>
        <p:spPr/>
        <p:txBody>
          <a:bodyPr/>
          <a:lstStyle/>
          <a:p>
            <a:pPr marL="0" indent="0">
              <a:buNone/>
            </a:pPr>
            <a:r>
              <a:rPr lang="en-US" dirty="0"/>
              <a:t>Risk Balancing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idx="4294967295"/>
          </p:nvPr>
        </p:nvSpPr>
        <p:spPr>
          <a:xfrm>
            <a:off x="0" y="1600200"/>
            <a:ext cx="2971800" cy="3697288"/>
          </a:xfrm>
        </p:spPr>
        <p:txBody>
          <a:bodyPr/>
          <a:lstStyle/>
          <a:p>
            <a:pPr algn="r"/>
            <a:r>
              <a:rPr lang="en-US" altLang="en-US" sz="4000" b="1" dirty="0">
                <a:solidFill>
                  <a:srgbClr val="7EB000"/>
                </a:solidFill>
                <a:latin typeface="+mn-lt"/>
              </a:rPr>
              <a:t>What  land trusts care about</a:t>
            </a:r>
          </a:p>
        </p:txBody>
      </p:sp>
      <p:sp>
        <p:nvSpPr>
          <p:cNvPr id="52227" name="Content Placeholder 2"/>
          <p:cNvSpPr>
            <a:spLocks noGrp="1"/>
          </p:cNvSpPr>
          <p:nvPr>
            <p:ph idx="4294967295"/>
          </p:nvPr>
        </p:nvSpPr>
        <p:spPr>
          <a:xfrm>
            <a:off x="4360863" y="1600200"/>
            <a:ext cx="4783137" cy="3697288"/>
          </a:xfrm>
        </p:spPr>
        <p:txBody>
          <a:bodyPr anchor="ctr"/>
          <a:lstStyle/>
          <a:p>
            <a:r>
              <a:rPr lang="en-US" altLang="en-US" sz="2800"/>
              <a:t>Conservation goals and values</a:t>
            </a:r>
          </a:p>
          <a:p>
            <a:r>
              <a:rPr lang="en-US" altLang="en-US" sz="2800"/>
              <a:t>Commercial v. noncommercial uses</a:t>
            </a:r>
          </a:p>
          <a:p>
            <a:r>
              <a:rPr lang="en-US" altLang="en-US" sz="2800"/>
              <a:t>Temporary v. permanent uses</a:t>
            </a:r>
          </a:p>
          <a:p>
            <a:r>
              <a:rPr lang="en-US" altLang="en-US" sz="2800"/>
              <a:t>Implied uses</a:t>
            </a:r>
          </a:p>
        </p:txBody>
      </p:sp>
      <p:cxnSp>
        <p:nvCxnSpPr>
          <p:cNvPr id="5" name="Straight Connector 4">
            <a:extLst>
              <a:ext uri="{FF2B5EF4-FFF2-40B4-BE49-F238E27FC236}">
                <a16:creationId xmlns:a16="http://schemas.microsoft.com/office/drawing/2014/main" id="{48082014-5F9E-47DE-B9BF-B260CBD99907}"/>
              </a:ext>
            </a:extLst>
          </p:cNvPr>
          <p:cNvCxnSpPr/>
          <p:nvPr/>
        </p:nvCxnSpPr>
        <p:spPr>
          <a:xfrm>
            <a:off x="3486150" y="2171700"/>
            <a:ext cx="0" cy="251460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36123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1E35-349E-4402-9B13-71530BB3ED4F}"/>
              </a:ext>
            </a:extLst>
          </p:cNvPr>
          <p:cNvSpPr>
            <a:spLocks noGrp="1"/>
          </p:cNvSpPr>
          <p:nvPr>
            <p:ph type="title" idx="4294967295"/>
          </p:nvPr>
        </p:nvSpPr>
        <p:spPr>
          <a:xfrm>
            <a:off x="0" y="1608138"/>
            <a:ext cx="3124200" cy="3698875"/>
          </a:xfrm>
        </p:spPr>
        <p:txBody>
          <a:bodyPr>
            <a:normAutofit/>
          </a:bodyPr>
          <a:lstStyle/>
          <a:p>
            <a:pPr algn="r">
              <a:defRPr/>
            </a:pPr>
            <a:r>
              <a:rPr lang="en-US" sz="4000" b="1" dirty="0">
                <a:solidFill>
                  <a:srgbClr val="7EB000"/>
                </a:solidFill>
                <a:latin typeface="+mn-lt"/>
              </a:rPr>
              <a:t>What does the IRS care about?</a:t>
            </a:r>
          </a:p>
        </p:txBody>
      </p:sp>
      <p:sp>
        <p:nvSpPr>
          <p:cNvPr id="53251" name="Content Placeholder 2"/>
          <p:cNvSpPr>
            <a:spLocks noGrp="1"/>
          </p:cNvSpPr>
          <p:nvPr>
            <p:ph idx="4294967295"/>
          </p:nvPr>
        </p:nvSpPr>
        <p:spPr>
          <a:xfrm>
            <a:off x="4360863" y="914400"/>
            <a:ext cx="4783137" cy="5257800"/>
          </a:xfrm>
        </p:spPr>
        <p:txBody>
          <a:bodyPr anchor="ctr"/>
          <a:lstStyle/>
          <a:p>
            <a:r>
              <a:rPr lang="en-US" altLang="en-US" sz="2800" dirty="0"/>
              <a:t>Perception that the CE favors development rather than protecting conservation </a:t>
            </a:r>
            <a:r>
              <a:rPr lang="en-US" altLang="en-US" sz="2800" i="1" dirty="0"/>
              <a:t>first</a:t>
            </a:r>
          </a:p>
          <a:p>
            <a:r>
              <a:rPr lang="en-US" altLang="en-US" sz="2800" dirty="0"/>
              <a:t>Perception of self dealing at the expense of taxpayers.</a:t>
            </a:r>
          </a:p>
        </p:txBody>
      </p:sp>
      <p:cxnSp>
        <p:nvCxnSpPr>
          <p:cNvPr id="5" name="Straight Connector 4">
            <a:extLst>
              <a:ext uri="{FF2B5EF4-FFF2-40B4-BE49-F238E27FC236}">
                <a16:creationId xmlns:a16="http://schemas.microsoft.com/office/drawing/2014/main" id="{C6258B0C-C6B0-4551-8AA1-F394E2BFC051}"/>
              </a:ext>
            </a:extLst>
          </p:cNvPr>
          <p:cNvCxnSpPr>
            <a:cxnSpLocks/>
          </p:cNvCxnSpPr>
          <p:nvPr/>
        </p:nvCxnSpPr>
        <p:spPr>
          <a:xfrm>
            <a:off x="3829050" y="1885950"/>
            <a:ext cx="0" cy="314325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543720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813"/>
            <a:ext cx="8229600" cy="814387"/>
          </a:xfrm>
        </p:spPr>
        <p:txBody>
          <a:bodyPr>
            <a:noAutofit/>
          </a:bodyPr>
          <a:lstStyle/>
          <a:p>
            <a:pPr algn="ctr">
              <a:defRPr/>
            </a:pPr>
            <a:r>
              <a:rPr lang="en-US" sz="3800" b="1" dirty="0">
                <a:solidFill>
                  <a:srgbClr val="7EB000"/>
                </a:solidFill>
                <a:latin typeface="+mn-lt"/>
                <a:ea typeface="+mn-ea"/>
                <a:cs typeface="Arial" panose="020B0604020202020204" pitchFamily="34" charset="0"/>
              </a:rPr>
              <a:t>Lessons Learned on CE Drafting</a:t>
            </a:r>
            <a:endParaRPr lang="en-US" sz="3800" b="1" i="1" dirty="0">
              <a:solidFill>
                <a:srgbClr val="7EB000"/>
              </a:solidFill>
              <a:latin typeface="+mn-lt"/>
              <a:ea typeface="+mn-ea"/>
              <a:cs typeface="Arial" panose="020B0604020202020204" pitchFamily="34" charset="0"/>
            </a:endParaRPr>
          </a:p>
        </p:txBody>
      </p:sp>
      <p:sp>
        <p:nvSpPr>
          <p:cNvPr id="58371" name="Content Placeholder 2"/>
          <p:cNvSpPr>
            <a:spLocks noGrp="1"/>
          </p:cNvSpPr>
          <p:nvPr>
            <p:ph idx="1"/>
          </p:nvPr>
        </p:nvSpPr>
        <p:spPr>
          <a:xfrm>
            <a:off x="514350" y="1447800"/>
            <a:ext cx="8115300" cy="5105400"/>
          </a:xfrm>
        </p:spPr>
        <p:txBody>
          <a:bodyPr/>
          <a:lstStyle/>
          <a:p>
            <a:pPr marL="514350" indent="-514350">
              <a:buFont typeface="Calibri" panose="020F0502020204030204" pitchFamily="34" charset="0"/>
              <a:buAutoNum type="arabicPeriod"/>
            </a:pPr>
            <a:r>
              <a:rPr lang="en-US" altLang="en-US" sz="2800" dirty="0"/>
              <a:t>Avoid specific boundary adjustment, building area relocation or land substitution provision in a CE. </a:t>
            </a:r>
          </a:p>
          <a:p>
            <a:pPr marL="514350" indent="-514350">
              <a:buFont typeface="Calibri" panose="020F0502020204030204" pitchFamily="34" charset="0"/>
              <a:buAutoNum type="arabicPeriod"/>
            </a:pPr>
            <a:r>
              <a:rPr lang="en-US" altLang="en-US" sz="2800" dirty="0"/>
              <a:t>Avoid inconsistent or excessive permitted structures </a:t>
            </a:r>
            <a:r>
              <a:rPr lang="en-US" altLang="en-US" sz="2800" i="1" dirty="0"/>
              <a:t>and uses</a:t>
            </a:r>
            <a:r>
              <a:rPr lang="en-US" altLang="en-US" sz="2800" dirty="0"/>
              <a:t>. </a:t>
            </a:r>
          </a:p>
          <a:p>
            <a:pPr marL="514350" indent="-514350">
              <a:buFont typeface="Calibri" panose="020F0502020204030204" pitchFamily="34" charset="0"/>
              <a:buAutoNum type="arabicPeriod"/>
            </a:pPr>
            <a:r>
              <a:rPr lang="en-US" altLang="en-US" sz="2800" dirty="0"/>
              <a:t>Address problems and errors through stewardship administration and not an easement clause.</a:t>
            </a:r>
          </a:p>
          <a:p>
            <a:pPr marL="514350" indent="-514350">
              <a:buFont typeface="Calibri" panose="020F0502020204030204" pitchFamily="34" charset="0"/>
              <a:buAutoNum type="arabicPeriod"/>
            </a:pPr>
            <a:r>
              <a:rPr lang="en-US" altLang="en-US" sz="2800" dirty="0"/>
              <a:t>Protect intact blocks of undeveloped land.</a:t>
            </a:r>
          </a:p>
          <a:p>
            <a:pPr marL="514350" indent="-514350">
              <a:buFont typeface="Calibri" panose="020F0502020204030204" pitchFamily="34" charset="0"/>
              <a:buAutoNum type="arabicPeriod"/>
            </a:pPr>
            <a:r>
              <a:rPr lang="en-US" altLang="en-US" sz="2800" dirty="0"/>
              <a:t>Combine conservation purposes and holder’s sole discretion as the approval standard. </a:t>
            </a:r>
          </a:p>
          <a:p>
            <a:pPr marL="514350" indent="-514350">
              <a:buFont typeface="Calibri" panose="020F0502020204030204" pitchFamily="34" charset="0"/>
              <a:buAutoNum type="arabicPeriod"/>
            </a:pPr>
            <a:r>
              <a:rPr lang="en-US" altLang="en-US" sz="2800" b="1" dirty="0"/>
              <a:t>Full documentation is critical.</a:t>
            </a:r>
          </a:p>
        </p:txBody>
      </p:sp>
    </p:spTree>
    <p:extLst>
      <p:ext uri="{BB962C8B-B14F-4D97-AF65-F5344CB8AC3E}">
        <p14:creationId xmlns:p14="http://schemas.microsoft.com/office/powerpoint/2010/main" val="3043571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A9839-E432-4B83-AEC0-019E0CB14E93}"/>
              </a:ext>
            </a:extLst>
          </p:cNvPr>
          <p:cNvSpPr>
            <a:spLocks noGrp="1"/>
          </p:cNvSpPr>
          <p:nvPr>
            <p:ph type="title" idx="4294967295"/>
          </p:nvPr>
        </p:nvSpPr>
        <p:spPr>
          <a:xfrm>
            <a:off x="228600" y="304800"/>
            <a:ext cx="8915400" cy="1352550"/>
          </a:xfrm>
        </p:spPr>
        <p:txBody>
          <a:bodyPr>
            <a:noAutofit/>
          </a:bodyPr>
          <a:lstStyle/>
          <a:p>
            <a:pPr algn="ctr">
              <a:defRPr/>
            </a:pPr>
            <a:r>
              <a:rPr lang="en-US" sz="4000" b="1" dirty="0">
                <a:solidFill>
                  <a:srgbClr val="7EB000"/>
                </a:solidFill>
                <a:latin typeface="+mn-lt"/>
              </a:rPr>
              <a:t>Examples of non-residential improvements</a:t>
            </a:r>
          </a:p>
        </p:txBody>
      </p:sp>
      <p:graphicFrame>
        <p:nvGraphicFramePr>
          <p:cNvPr id="5" name="Content Placeholder 2">
            <a:extLst>
              <a:ext uri="{FF2B5EF4-FFF2-40B4-BE49-F238E27FC236}">
                <a16:creationId xmlns:a16="http://schemas.microsoft.com/office/drawing/2014/main" id="{B03B8C01-FB26-4E79-B8E2-EA0C4DC8C4DA}"/>
              </a:ext>
            </a:extLst>
          </p:cNvPr>
          <p:cNvGraphicFramePr>
            <a:graphicFrameLocks noGrp="1"/>
          </p:cNvGraphicFramePr>
          <p:nvPr>
            <p:ph idx="4294967295"/>
          </p:nvPr>
        </p:nvGraphicFramePr>
        <p:xfrm>
          <a:off x="628650" y="1657350"/>
          <a:ext cx="851535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045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13" y="0"/>
            <a:ext cx="8902700" cy="1206500"/>
          </a:xfrm>
        </p:spPr>
        <p:txBody>
          <a:bodyPr>
            <a:noAutofit/>
          </a:bodyPr>
          <a:lstStyle/>
          <a:p>
            <a:pPr algn="ctr">
              <a:defRPr/>
            </a:pPr>
            <a:r>
              <a:rPr lang="en-US" sz="4000" b="1" dirty="0">
                <a:solidFill>
                  <a:srgbClr val="7EB000"/>
                </a:solidFill>
                <a:latin typeface="+mn-lt"/>
              </a:rPr>
              <a:t>Define Terms Appropriately</a:t>
            </a:r>
          </a:p>
        </p:txBody>
      </p:sp>
      <p:sp>
        <p:nvSpPr>
          <p:cNvPr id="43011" name="TextBox 3"/>
          <p:cNvSpPr txBox="1">
            <a:spLocks noChangeArrowheads="1"/>
          </p:cNvSpPr>
          <p:nvPr/>
        </p:nvSpPr>
        <p:spPr bwMode="auto">
          <a:xfrm>
            <a:off x="74612" y="1524000"/>
            <a:ext cx="9069387"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457200" indent="-457200">
              <a:buFont typeface="+mj-lt"/>
              <a:buAutoNum type="arabicPeriod"/>
              <a:defRPr/>
            </a:pPr>
            <a:r>
              <a:rPr lang="en-US" altLang="en-US" sz="3200" dirty="0">
                <a:cs typeface="Calibri" panose="020F0502020204030204" pitchFamily="34" charset="0"/>
              </a:rPr>
              <a:t>Finding a balance that</a:t>
            </a:r>
          </a:p>
          <a:p>
            <a:pPr marL="514350" indent="-514350">
              <a:buFont typeface="+mj-lt"/>
              <a:buAutoNum type="alphaLcParenR"/>
              <a:defRPr/>
            </a:pPr>
            <a:r>
              <a:rPr lang="en-US" altLang="en-US" sz="3200" dirty="0">
                <a:cs typeface="Calibri" panose="020F0502020204030204" pitchFamily="34" charset="0"/>
              </a:rPr>
              <a:t>	defines important terms </a:t>
            </a:r>
          </a:p>
          <a:p>
            <a:pPr marL="514350" indent="-514350">
              <a:buFont typeface="+mj-lt"/>
              <a:buAutoNum type="alphaLcParenR"/>
              <a:defRPr/>
            </a:pPr>
            <a:r>
              <a:rPr lang="en-US" altLang="en-US" sz="3200" dirty="0">
                <a:cs typeface="Calibri" panose="020F0502020204030204" pitchFamily="34" charset="0"/>
              </a:rPr>
              <a:t>	doesn’t panic landowners</a:t>
            </a:r>
          </a:p>
          <a:p>
            <a:pPr marL="514350" indent="-514350">
              <a:buFont typeface="+mj-lt"/>
              <a:buAutoNum type="alphaLcParenR"/>
              <a:defRPr/>
            </a:pPr>
            <a:r>
              <a:rPr lang="en-US" altLang="en-US" sz="3200" dirty="0">
                <a:cs typeface="Calibri" panose="020F0502020204030204" pitchFamily="34" charset="0"/>
              </a:rPr>
              <a:t>	does keep it simple for stewardship</a:t>
            </a:r>
          </a:p>
          <a:p>
            <a:pPr marL="514350" indent="-514350">
              <a:buFontTx/>
              <a:buAutoNum type="arabicPeriod" startAt="2"/>
              <a:defRPr/>
            </a:pPr>
            <a:r>
              <a:rPr lang="en-US" altLang="en-US" sz="3200" dirty="0">
                <a:cs typeface="Calibri" panose="020F0502020204030204" pitchFamily="34" charset="0"/>
              </a:rPr>
              <a:t>Define generally accepted meanings </a:t>
            </a:r>
          </a:p>
          <a:p>
            <a:pPr marL="514350" indent="-514350">
              <a:buFontTx/>
              <a:buAutoNum type="arabicPeriod" startAt="2"/>
              <a:defRPr/>
            </a:pPr>
            <a:r>
              <a:rPr lang="en-US" altLang="en-US" sz="3200" dirty="0">
                <a:cs typeface="Calibri" panose="020F0502020204030204" pitchFamily="34" charset="0"/>
              </a:rPr>
              <a:t>Consider and understand the local zoning code definitions and state law definitions</a:t>
            </a:r>
          </a:p>
          <a:p>
            <a:pPr marL="514350" indent="-514350">
              <a:buFontTx/>
              <a:buAutoNum type="arabicPeriod" startAt="2"/>
              <a:defRPr/>
            </a:pPr>
            <a:r>
              <a:rPr lang="en-US" altLang="en-US" sz="3200" dirty="0">
                <a:cs typeface="Calibri" panose="020F0502020204030204" pitchFamily="34" charset="0"/>
              </a:rPr>
              <a:t>Do Not rely on law or code definitions </a:t>
            </a:r>
          </a:p>
          <a:p>
            <a:pPr marL="514350" indent="-514350">
              <a:buFontTx/>
              <a:buAutoNum type="arabicPeriod" startAt="2"/>
              <a:defRPr/>
            </a:pPr>
            <a:r>
              <a:rPr lang="en-US" altLang="en-US" sz="3200" dirty="0">
                <a:cs typeface="Calibri" panose="020F0502020204030204" pitchFamily="34" charset="0"/>
              </a:rPr>
              <a:t>Failure may have serious adverse consequences</a:t>
            </a:r>
          </a:p>
        </p:txBody>
      </p:sp>
    </p:spTree>
    <p:extLst>
      <p:ext uri="{BB962C8B-B14F-4D97-AF65-F5344CB8AC3E}">
        <p14:creationId xmlns:p14="http://schemas.microsoft.com/office/powerpoint/2010/main" val="1661573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4413" y="79375"/>
            <a:ext cx="7543800" cy="682625"/>
          </a:xfrm>
        </p:spPr>
        <p:txBody>
          <a:bodyPr>
            <a:normAutofit/>
          </a:bodyPr>
          <a:lstStyle/>
          <a:p>
            <a:pPr algn="ctr">
              <a:defRPr/>
            </a:pPr>
            <a:r>
              <a:rPr lang="en-US" sz="4000" b="1" dirty="0">
                <a:solidFill>
                  <a:srgbClr val="7EB000"/>
                </a:solidFill>
                <a:latin typeface="+mn-lt"/>
              </a:rPr>
              <a:t>Improvements and Uses</a:t>
            </a:r>
          </a:p>
        </p:txBody>
      </p:sp>
      <p:sp>
        <p:nvSpPr>
          <p:cNvPr id="51203" name="Content Placeholder 2"/>
          <p:cNvSpPr>
            <a:spLocks noGrp="1"/>
          </p:cNvSpPr>
          <p:nvPr>
            <p:ph idx="1"/>
          </p:nvPr>
        </p:nvSpPr>
        <p:spPr>
          <a:xfrm>
            <a:off x="304800" y="762000"/>
            <a:ext cx="8597900" cy="5713413"/>
          </a:xfrm>
        </p:spPr>
        <p:txBody>
          <a:bodyPr/>
          <a:lstStyle/>
          <a:p>
            <a:pPr marL="0" indent="0">
              <a:buFont typeface="Arial" panose="020B0604020202020204" pitchFamily="34" charset="0"/>
              <a:buNone/>
            </a:pPr>
            <a:r>
              <a:rPr lang="en-US" altLang="en-US" sz="3000" dirty="0">
                <a:cs typeface="Calibri" panose="020F0502020204030204" pitchFamily="34" charset="0"/>
              </a:rPr>
              <a:t>Improvements and uses typically a reserved or permitted right</a:t>
            </a:r>
          </a:p>
          <a:p>
            <a:pPr marL="204788" lvl="1" indent="0">
              <a:buFont typeface="Arial" panose="020B0604020202020204" pitchFamily="34" charset="0"/>
              <a:buNone/>
            </a:pPr>
            <a:r>
              <a:rPr lang="en-US" altLang="en-US" sz="3000" dirty="0">
                <a:cs typeface="Calibri" panose="020F0502020204030204" pitchFamily="34" charset="0"/>
              </a:rPr>
              <a:t>Key decisions are:</a:t>
            </a:r>
          </a:p>
          <a:p>
            <a:pPr marL="411163" lvl="1" indent="-341313">
              <a:buFont typeface="Calibri" panose="020F0502020204030204" pitchFamily="34" charset="0"/>
              <a:buAutoNum type="arabicPeriod"/>
            </a:pPr>
            <a:r>
              <a:rPr lang="en-US" altLang="en-US" sz="3000" dirty="0">
                <a:cs typeface="Calibri" panose="020F0502020204030204" pitchFamily="34" charset="0"/>
              </a:rPr>
              <a:t>Site, scope, scale, included or excluded?</a:t>
            </a:r>
          </a:p>
          <a:p>
            <a:pPr marL="411163" lvl="1" indent="-341313">
              <a:buFont typeface="Calibri" panose="020F0502020204030204" pitchFamily="34" charset="0"/>
              <a:buAutoNum type="arabicPeriod"/>
            </a:pPr>
            <a:r>
              <a:rPr lang="en-US" altLang="en-US" sz="3000" dirty="0">
                <a:cs typeface="Calibri" panose="020F0502020204030204" pitchFamily="34" charset="0"/>
              </a:rPr>
              <a:t>Types of improvements, structures and uses?</a:t>
            </a:r>
          </a:p>
          <a:p>
            <a:pPr marL="411163" lvl="1" indent="-341313">
              <a:buFont typeface="Calibri" panose="020F0502020204030204" pitchFamily="34" charset="0"/>
              <a:buAutoNum type="arabicPeriod"/>
            </a:pPr>
            <a:r>
              <a:rPr lang="en-US" altLang="en-US" sz="3000" dirty="0">
                <a:cs typeface="Calibri" panose="020F0502020204030204" pitchFamily="34" charset="0"/>
              </a:rPr>
              <a:t>Uses limited by family members, employees, home occupations, agriculture, forestry? Stewardship?</a:t>
            </a:r>
          </a:p>
          <a:p>
            <a:pPr marL="411163" lvl="1" indent="-341313">
              <a:buFont typeface="Calibri" panose="020F0502020204030204" pitchFamily="34" charset="0"/>
              <a:buAutoNum type="arabicPeriod"/>
            </a:pPr>
            <a:r>
              <a:rPr lang="en-US" altLang="en-US" sz="3000" dirty="0">
                <a:cs typeface="Calibri" panose="020F0502020204030204" pitchFamily="34" charset="0"/>
              </a:rPr>
              <a:t>What rights of division? Associated with only residential rights?  </a:t>
            </a:r>
          </a:p>
          <a:p>
            <a:pPr marL="411163" lvl="1" indent="-341313">
              <a:buFont typeface="Calibri" panose="020F0502020204030204" pitchFamily="34" charset="0"/>
              <a:buAutoNum type="arabicPeriod"/>
            </a:pPr>
            <a:r>
              <a:rPr lang="en-US" altLang="en-US" sz="3000" dirty="0">
                <a:cs typeface="Calibri" panose="020F0502020204030204" pitchFamily="34" charset="0"/>
              </a:rPr>
              <a:t>What to control with appropriate stewardship effort? Is the conservation payoff worth the stewardship cost?</a:t>
            </a:r>
          </a:p>
        </p:txBody>
      </p:sp>
    </p:spTree>
    <p:extLst>
      <p:ext uri="{BB962C8B-B14F-4D97-AF65-F5344CB8AC3E}">
        <p14:creationId xmlns:p14="http://schemas.microsoft.com/office/powerpoint/2010/main" val="412476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357" y="152400"/>
            <a:ext cx="8458200" cy="1143000"/>
          </a:xfrm>
        </p:spPr>
        <p:txBody>
          <a:bodyPr>
            <a:noAutofit/>
          </a:bodyPr>
          <a:lstStyle/>
          <a:p>
            <a:pPr algn="ctr">
              <a:defRPr/>
            </a:pPr>
            <a:r>
              <a:rPr lang="en-US" sz="4000" b="1" dirty="0">
                <a:solidFill>
                  <a:srgbClr val="7EB000"/>
                </a:solidFill>
                <a:latin typeface="+mn-lt"/>
              </a:rPr>
              <a:t>What Kinds of Cases Did Holders Lose?</a:t>
            </a:r>
          </a:p>
        </p:txBody>
      </p:sp>
      <p:sp>
        <p:nvSpPr>
          <p:cNvPr id="3" name="Content Placeholder 2"/>
          <p:cNvSpPr>
            <a:spLocks noGrp="1"/>
          </p:cNvSpPr>
          <p:nvPr>
            <p:ph sz="half" idx="1"/>
          </p:nvPr>
        </p:nvSpPr>
        <p:spPr>
          <a:xfrm>
            <a:off x="228600" y="1143000"/>
            <a:ext cx="8534400" cy="5486400"/>
          </a:xfrm>
        </p:spPr>
        <p:txBody>
          <a:bodyPr>
            <a:noAutofit/>
          </a:bodyPr>
          <a:lstStyle/>
          <a:p>
            <a:pPr marL="0" indent="0">
              <a:buNone/>
            </a:pPr>
            <a:r>
              <a:rPr lang="en-US" sz="3000" dirty="0"/>
              <a:t>Out of 16 total losses:</a:t>
            </a:r>
          </a:p>
          <a:p>
            <a:pPr lvl="1"/>
            <a:r>
              <a:rPr lang="en-US" sz="3000" dirty="0"/>
              <a:t>2 significant losses</a:t>
            </a:r>
          </a:p>
          <a:p>
            <a:pPr lvl="2"/>
            <a:r>
              <a:rPr lang="en-US" sz="3000" dirty="0"/>
              <a:t>Orange County Land Trust (NY) ag structures </a:t>
            </a:r>
          </a:p>
          <a:p>
            <a:pPr lvl="2"/>
            <a:r>
              <a:rPr lang="en-US" sz="3000" dirty="0"/>
              <a:t>Wetlands America Trust (VA) ag structures</a:t>
            </a:r>
          </a:p>
          <a:p>
            <a:pPr marL="685800" lvl="2" indent="0">
              <a:buNone/>
            </a:pPr>
            <a:endParaRPr lang="en-US" sz="3000" dirty="0"/>
          </a:p>
          <a:p>
            <a:pPr lvl="1"/>
            <a:r>
              <a:rPr lang="en-US" sz="3000" dirty="0"/>
              <a:t>6 minor structures cases</a:t>
            </a:r>
          </a:p>
          <a:p>
            <a:pPr lvl="1"/>
            <a:r>
              <a:rPr lang="en-US" sz="3000" dirty="0"/>
              <a:t>3 road cases</a:t>
            </a:r>
          </a:p>
          <a:p>
            <a:pPr lvl="1"/>
            <a:r>
              <a:rPr lang="en-US" sz="3000" dirty="0"/>
              <a:t>1 trail case</a:t>
            </a:r>
          </a:p>
          <a:p>
            <a:pPr lvl="1"/>
            <a:r>
              <a:rPr lang="en-US" sz="3000" dirty="0"/>
              <a:t>1 vegetation case</a:t>
            </a:r>
          </a:p>
          <a:p>
            <a:pPr lvl="1"/>
            <a:r>
              <a:rPr lang="en-US" sz="3000" dirty="0"/>
              <a:t>2 division cases (bankruptcy and tax foreclosure)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1597486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defRPr/>
            </a:pPr>
            <a:r>
              <a:rPr lang="en-US" sz="4000" b="1" dirty="0">
                <a:solidFill>
                  <a:srgbClr val="7EB000"/>
                </a:solidFill>
                <a:latin typeface="+mn-lt"/>
              </a:rPr>
              <a:t>Final Takeaway</a:t>
            </a:r>
          </a:p>
        </p:txBody>
      </p:sp>
      <p:sp>
        <p:nvSpPr>
          <p:cNvPr id="3" name="Content Placeholder 2"/>
          <p:cNvSpPr>
            <a:spLocks noGrp="1"/>
          </p:cNvSpPr>
          <p:nvPr>
            <p:ph idx="1"/>
          </p:nvPr>
        </p:nvSpPr>
        <p:spPr/>
        <p:txBody>
          <a:bodyPr>
            <a:normAutofit/>
          </a:bodyPr>
          <a:lstStyle/>
          <a:p>
            <a:r>
              <a:rPr lang="en-US" sz="3400" dirty="0"/>
              <a:t>Judicial subjectivity plays a big role, both positive and negative.</a:t>
            </a:r>
          </a:p>
          <a:p>
            <a:pPr marL="0" indent="0">
              <a:buNone/>
            </a:pPr>
            <a:endParaRPr lang="en-US" sz="3400" dirty="0"/>
          </a:p>
          <a:p>
            <a:pPr marL="342900" lvl="1" indent="-342900">
              <a:buFont typeface="Arial" pitchFamily="34" charset="0"/>
              <a:buChar char="•"/>
            </a:pPr>
            <a:r>
              <a:rPr lang="en-US" sz="3400" dirty="0"/>
              <a:t>Pointer is to draft so that you limit judicial latitude for subjectivity.</a:t>
            </a:r>
          </a:p>
        </p:txBody>
      </p:sp>
    </p:spTree>
    <p:extLst>
      <p:ext uri="{BB962C8B-B14F-4D97-AF65-F5344CB8AC3E}">
        <p14:creationId xmlns:p14="http://schemas.microsoft.com/office/powerpoint/2010/main" val="675645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CBF56229-9E4A-4F15-85CB-32CBFA7DD922}"/>
              </a:ext>
            </a:extLst>
          </p:cNvPr>
          <p:cNvSpPr>
            <a:spLocks noGrp="1"/>
          </p:cNvSpPr>
          <p:nvPr>
            <p:ph type="title"/>
          </p:nvPr>
        </p:nvSpPr>
        <p:spPr>
          <a:xfrm>
            <a:off x="152400" y="234950"/>
            <a:ext cx="8991600" cy="1524000"/>
          </a:xfrm>
        </p:spPr>
        <p:txBody>
          <a:bodyPr/>
          <a:lstStyle/>
          <a:p>
            <a:pPr algn="ctr"/>
            <a:r>
              <a:rPr lang="en-US" altLang="en-US" sz="4000" b="1">
                <a:solidFill>
                  <a:srgbClr val="99CC00"/>
                </a:solidFill>
              </a:rPr>
              <a:t>Thank you for your dedication to </a:t>
            </a:r>
            <a:br>
              <a:rPr lang="en-US" altLang="en-US" sz="4000" b="1">
                <a:solidFill>
                  <a:srgbClr val="99CC00"/>
                </a:solidFill>
              </a:rPr>
            </a:br>
            <a:r>
              <a:rPr lang="en-US" altLang="en-US" sz="4000" b="1">
                <a:solidFill>
                  <a:srgbClr val="99CC00"/>
                </a:solidFill>
              </a:rPr>
              <a:t>lasting conservation!</a:t>
            </a:r>
          </a:p>
        </p:txBody>
      </p:sp>
      <p:sp>
        <p:nvSpPr>
          <p:cNvPr id="51203" name="Slide Number Placeholder 3">
            <a:extLst>
              <a:ext uri="{FF2B5EF4-FFF2-40B4-BE49-F238E27FC236}">
                <a16:creationId xmlns:a16="http://schemas.microsoft.com/office/drawing/2014/main" id="{0B2D48EC-7264-4111-8416-4CF22774D03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04AEC6E6-7B10-4568-B834-8584F6F7E773}" type="slidenum">
              <a:rPr lang="en-US" altLang="en-US" sz="1200" smtClean="0">
                <a:solidFill>
                  <a:srgbClr val="898989"/>
                </a:solidFill>
                <a:latin typeface="Times New Roman MT Extra Bold"/>
                <a:ea typeface="ヒラギノ角ゴ Pro W3"/>
                <a:cs typeface="ヒラギノ角ゴ Pro W3"/>
              </a:rPr>
              <a:pPr/>
              <a:t>26</a:t>
            </a:fld>
            <a:endParaRPr lang="en-US" altLang="en-US" sz="1200">
              <a:solidFill>
                <a:srgbClr val="898989"/>
              </a:solidFill>
              <a:latin typeface="Times New Roman MT Extra Bold"/>
              <a:ea typeface="ヒラギノ角ゴ Pro W3"/>
              <a:cs typeface="ヒラギノ角ゴ Pro W3"/>
            </a:endParaRPr>
          </a:p>
        </p:txBody>
      </p:sp>
      <p:pic>
        <p:nvPicPr>
          <p:cNvPr id="51204" name="Picture 6">
            <a:extLst>
              <a:ext uri="{FF2B5EF4-FFF2-40B4-BE49-F238E27FC236}">
                <a16:creationId xmlns:a16="http://schemas.microsoft.com/office/drawing/2014/main" id="{253F7531-ECDF-446D-BCE5-F802C2F76B3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689225" y="1497013"/>
            <a:ext cx="3917950" cy="5224462"/>
          </a:xfr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8E285EB08CB6F45A031774B51F6987A" ma:contentTypeVersion="12" ma:contentTypeDescription="Create a new document." ma:contentTypeScope="" ma:versionID="96d82c5842f2d69cc771b66c5ade610b">
  <xsd:schema xmlns:xsd="http://www.w3.org/2001/XMLSchema" xmlns:xs="http://www.w3.org/2001/XMLSchema" xmlns:p="http://schemas.microsoft.com/office/2006/metadata/properties" xmlns:ns2="27c5305c-40b6-4fb8-8568-b0661398e988" xmlns:ns3="81f86cd3-c989-40d9-8e7e-e9f2200606d0" targetNamespace="http://schemas.microsoft.com/office/2006/metadata/properties" ma:root="true" ma:fieldsID="b521fbe469285025c6fca5cb3a311db3" ns2:_="" ns3:_="">
    <xsd:import namespace="27c5305c-40b6-4fb8-8568-b0661398e988"/>
    <xsd:import namespace="81f86cd3-c989-40d9-8e7e-e9f2200606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c5305c-40b6-4fb8-8568-b0661398e9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1f86cd3-c989-40d9-8e7e-e9f2200606d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688225-10F0-4B39-9DFF-7F52EA12A53D}">
  <ds:schemaRefs>
    <ds:schemaRef ds:uri="81f86cd3-c989-40d9-8e7e-e9f2200606d0"/>
    <ds:schemaRef ds:uri="http://schemas.openxmlformats.org/package/2006/metadata/core-properties"/>
    <ds:schemaRef ds:uri="27c5305c-40b6-4fb8-8568-b0661398e988"/>
    <ds:schemaRef ds:uri="http://schemas.microsoft.com/office/2006/metadata/properties"/>
    <ds:schemaRef ds:uri="http://purl.org/dc/terms/"/>
    <ds:schemaRef ds:uri="http://www.w3.org/XML/1998/namespace"/>
    <ds:schemaRef ds:uri="http://schemas.microsoft.com/office/2006/documentManagement/types"/>
    <ds:schemaRef ds:uri="http://schemas.microsoft.com/office/infopath/2007/PartnerControls"/>
    <ds:schemaRef ds:uri="http://purl.org/dc/dcmitype/"/>
    <ds:schemaRef ds:uri="http://purl.org/dc/elements/1.1/"/>
  </ds:schemaRefs>
</ds:datastoreItem>
</file>

<file path=customXml/itemProps2.xml><?xml version="1.0" encoding="utf-8"?>
<ds:datastoreItem xmlns:ds="http://schemas.openxmlformats.org/officeDocument/2006/customXml" ds:itemID="{64EE06AD-DFAA-4EBA-BFC4-2FBA4EBD5071}">
  <ds:schemaRefs>
    <ds:schemaRef ds:uri="http://schemas.microsoft.com/sharepoint/v3/contenttype/forms"/>
  </ds:schemaRefs>
</ds:datastoreItem>
</file>

<file path=customXml/itemProps3.xml><?xml version="1.0" encoding="utf-8"?>
<ds:datastoreItem xmlns:ds="http://schemas.openxmlformats.org/officeDocument/2006/customXml" ds:itemID="{68F60DAA-D421-4777-93CD-F3C3BD468B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c5305c-40b6-4fb8-8568-b0661398e988"/>
    <ds:schemaRef ds:uri="81f86cd3-c989-40d9-8e7e-e9f2200606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7881</TotalTime>
  <Words>2550</Words>
  <Application>Microsoft Office PowerPoint</Application>
  <PresentationFormat>On-screen Show (4:3)</PresentationFormat>
  <Paragraphs>265</Paragraphs>
  <Slides>26</Slides>
  <Notes>26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Arial</vt:lpstr>
      <vt:lpstr>Calibri</vt:lpstr>
      <vt:lpstr>Calibri Light</vt:lpstr>
      <vt:lpstr>Georgia</vt:lpstr>
      <vt:lpstr>Times New Roman</vt:lpstr>
      <vt:lpstr>Times New Roman MT Extra Bold</vt:lpstr>
      <vt:lpstr>Office Theme</vt:lpstr>
      <vt:lpstr>4_Office Theme</vt:lpstr>
      <vt:lpstr>2_Office Theme</vt:lpstr>
      <vt:lpstr>PowerPoint Presentation</vt:lpstr>
      <vt:lpstr>Six Points About Terrafirma</vt:lpstr>
      <vt:lpstr>2021 Terrafirma Stats</vt:lpstr>
      <vt:lpstr>Agenda</vt:lpstr>
      <vt:lpstr>Lessons Learned</vt:lpstr>
      <vt:lpstr>Take Aways</vt:lpstr>
      <vt:lpstr>Take Aways</vt:lpstr>
      <vt:lpstr>Take Aways</vt:lpstr>
      <vt:lpstr>Take Aways</vt:lpstr>
      <vt:lpstr>Take Aways</vt:lpstr>
      <vt:lpstr>National Perspectives</vt:lpstr>
      <vt:lpstr>PowerPoint Presentation</vt:lpstr>
      <vt:lpstr>PowerPoint Presentation</vt:lpstr>
      <vt:lpstr>PowerPoint Presentation</vt:lpstr>
      <vt:lpstr>PowerPoint Presentation</vt:lpstr>
      <vt:lpstr>PowerPoint Presentation</vt:lpstr>
      <vt:lpstr>Developments on drafting from tax cases</vt:lpstr>
      <vt:lpstr>What  land trusts care about</vt:lpstr>
      <vt:lpstr>What does the IRS care about?</vt:lpstr>
      <vt:lpstr>Lessons Learned on CE Drafting</vt:lpstr>
      <vt:lpstr>Examples of non-residential improvements</vt:lpstr>
      <vt:lpstr>Define Terms Appropriately</vt:lpstr>
      <vt:lpstr>Improvements and Uses</vt:lpstr>
      <vt:lpstr>What Kinds of Cases Did Holders Lose?</vt:lpstr>
      <vt:lpstr>Final Takeaway</vt:lpstr>
      <vt:lpstr>Thank you for your dedication to  lasting conservation!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Lorri Barrett</dc:creator>
  <cp:lastModifiedBy>Leslie Ratley-Beach</cp:lastModifiedBy>
  <cp:revision>345</cp:revision>
  <cp:lastPrinted>2019-05-07T15:32:07Z</cp:lastPrinted>
  <dcterms:created xsi:type="dcterms:W3CDTF">2015-04-14T13:38:21Z</dcterms:created>
  <dcterms:modified xsi:type="dcterms:W3CDTF">2021-02-09T20:32:52Z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0x01010068E285EB08CB6F45A031774B51F6987A</vt:lpwstr>
  </property>
</Properties>
</file>