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56" r:id="rId5"/>
    <p:sldId id="257" r:id="rId6"/>
    <p:sldId id="258" r:id="rId7"/>
    <p:sldId id="273" r:id="rId8"/>
    <p:sldId id="259" r:id="rId9"/>
    <p:sldId id="276" r:id="rId10"/>
    <p:sldId id="275" r:id="rId11"/>
    <p:sldId id="270" r:id="rId12"/>
    <p:sldId id="277" r:id="rId13"/>
    <p:sldId id="269" r:id="rId14"/>
    <p:sldId id="272" r:id="rId15"/>
    <p:sldId id="271" r:id="rId16"/>
    <p:sldId id="274" r:id="rId17"/>
    <p:sldId id="278" r:id="rId18"/>
    <p:sldId id="279" r:id="rId19"/>
    <p:sldId id="280" r:id="rId20"/>
    <p:sldId id="281" r:id="rId21"/>
    <p:sldId id="287" r:id="rId22"/>
    <p:sldId id="282" r:id="rId23"/>
    <p:sldId id="288" r:id="rId24"/>
    <p:sldId id="285" r:id="rId25"/>
    <p:sldId id="286" r:id="rId26"/>
    <p:sldId id="265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7" orient="horz" pos="2500" userDrawn="1">
          <p15:clr>
            <a:srgbClr val="A4A3A4"/>
          </p15:clr>
        </p15:guide>
        <p15:guide id="8" pos="495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1E4"/>
    <a:srgbClr val="B8D3E8"/>
    <a:srgbClr val="197DCE"/>
    <a:srgbClr val="BC7FBB"/>
    <a:srgbClr val="7FC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84E427A-3D55-4303-BF80-6455036E1DE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302" autoAdjust="0"/>
  </p:normalViewPr>
  <p:slideViewPr>
    <p:cSldViewPr snapToGrid="0" showGuides="1">
      <p:cViewPr varScale="1">
        <p:scale>
          <a:sx n="65" d="100"/>
          <a:sy n="65" d="100"/>
        </p:scale>
        <p:origin x="684" y="40"/>
      </p:cViewPr>
      <p:guideLst>
        <p:guide pos="3840"/>
        <p:guide orient="horz" pos="2500"/>
        <p:guide pos="49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8B8B31-1CFE-4A78-A796-40061C1B29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F5D168-A009-4B34-B08F-277E0D6ABD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47A4C-1800-412B-9042-C93F1924AECC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0C826E-30C5-4DD2-97CD-F700F8EBBF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1BE32A-EDDE-428D-8FA7-84F681D978C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1FD62-43B6-432F-96E1-BCDE3916E1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383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0EB3D-2307-4317-8A1D-B47FA45245F0}" type="datetimeFigureOut">
              <a:rPr lang="en-US" noProof="0" smtClean="0"/>
              <a:t>2/23/2021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78A92-0141-4330-8F3E-FAADFAC2384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50120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12693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715963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3921011"/>
            <a:ext cx="5649686" cy="5037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91631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05258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06853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28193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06853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kern="12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53722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06853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92628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31826" y="4313464"/>
            <a:ext cx="5486400" cy="398145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19841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199164"/>
          </a:xfrm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2894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19916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179372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593282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199164"/>
          </a:xfrm>
        </p:spPr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01599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53653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199164"/>
          </a:xfrm>
        </p:spPr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384115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199164"/>
          </a:xfrm>
        </p:spPr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206025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199164"/>
          </a:xfrm>
        </p:spPr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136071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389563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199164"/>
          </a:xfrm>
        </p:spPr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527985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697299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199164"/>
          </a:xfrm>
        </p:spPr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841062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29836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199164"/>
          </a:xfrm>
        </p:spPr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943095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en-US" noProof="0" smtClean="0"/>
              <a:t>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99643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View of a mountain range">
            <a:extLst>
              <a:ext uri="{FF2B5EF4-FFF2-40B4-BE49-F238E27FC236}">
                <a16:creationId xmlns:a16="http://schemas.microsoft.com/office/drawing/2014/main" id="{1DAC5403-E1D0-4032-A9FE-410B2982643C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46C517-01CF-4924-81A5-DAD4CE0BFA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</a:schemeClr>
              </a:gs>
              <a:gs pos="100000">
                <a:schemeClr val="accent3">
                  <a:alpha val="7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E013E669-E15F-4096-81CC-6637C4A9F9E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12235" y="1680191"/>
            <a:ext cx="4367531" cy="324417"/>
          </a:xfrm>
        </p:spPr>
        <p:txBody>
          <a:bodyPr>
            <a:noAutofit/>
          </a:bodyPr>
          <a:lstStyle>
            <a:lvl1pPr marL="0" indent="0" algn="ctr">
              <a:buNone/>
              <a:defRPr sz="2000" b="1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7021" y="2107415"/>
            <a:ext cx="10117959" cy="2281355"/>
          </a:xfrm>
        </p:spPr>
        <p:txBody>
          <a:bodyPr>
            <a:noAutofit/>
          </a:bodyPr>
          <a:lstStyle>
            <a:lvl1pPr algn="ctr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12235" y="1333943"/>
            <a:ext cx="4367531" cy="324417"/>
          </a:xfrm>
        </p:spPr>
        <p:txBody>
          <a:bodyPr>
            <a:noAutofit/>
          </a:bodyPr>
          <a:lstStyle>
            <a:lvl1pPr marL="0" indent="0" algn="ctr">
              <a:buNone/>
              <a:defRPr sz="23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Month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2A3D73F7-77EC-4576-B541-20C032F462D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50857" y="4720037"/>
            <a:ext cx="10090287" cy="1101897"/>
          </a:xfrm>
        </p:spPr>
        <p:txBody>
          <a:bodyPr>
            <a:noAutofit/>
          </a:bodyPr>
          <a:lstStyle>
            <a:lvl1pPr marL="0" indent="0" algn="ctr">
              <a:buNone/>
              <a:defRPr sz="3500" b="0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Tagline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91BBC0-FAFE-4A57-9925-6182B74C4C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879848" y="4453465"/>
            <a:ext cx="2432304" cy="64008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6681995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E88C711-3D16-496B-BF96-001A0C0A3A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1682374" y="6430061"/>
            <a:ext cx="241402" cy="197510"/>
          </a:xfrm>
          <a:prstGeom prst="rect">
            <a:avLst/>
          </a:prstGeom>
          <a:noFill/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29540" y="3410712"/>
            <a:ext cx="11932920" cy="3319272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981036"/>
            <a:ext cx="10515600" cy="78263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DIVIDER SLIDE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070604" y="4804366"/>
            <a:ext cx="4050792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4F6DD4A-6071-4D11-ABDB-28EA5AC871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942478"/>
            <a:ext cx="10515600" cy="45908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lang="en-US" sz="2300">
                <a:solidFill>
                  <a:schemeClr val="bg2"/>
                </a:solidFill>
              </a:defRPr>
            </a:lvl1pPr>
          </a:lstStyle>
          <a:p>
            <a:pPr marL="228600" lvl="0" indent="-228600" algn="ctr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3477369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View of a lake with pine trees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29540" y="128016"/>
            <a:ext cx="685800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1169256"/>
            <a:ext cx="5285914" cy="782638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TEXT LAYOUT 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028AD4F5-2320-4533-9EC4-9832091E6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1248" y="2136036"/>
            <a:ext cx="5285914" cy="857098"/>
          </a:xfrm>
        </p:spPr>
        <p:txBody>
          <a:bodyPr>
            <a:normAutofit/>
          </a:bodyPr>
          <a:lstStyle>
            <a:lvl1pPr marL="0" indent="0" algn="l">
              <a:buNone/>
              <a:defRPr sz="2300">
                <a:solidFill>
                  <a:schemeClr val="bg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15026" y="1992586"/>
            <a:ext cx="4428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302F0820-F94A-40EF-B3BE-26CD0CB551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3100269"/>
            <a:ext cx="5288963" cy="2588637"/>
          </a:xfrm>
        </p:spPr>
        <p:txBody>
          <a:bodyPr lIns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1395635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Close up view of lake edge with mountain range background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29540" y="128016"/>
            <a:ext cx="11932920" cy="3319272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1093460"/>
            <a:ext cx="5320386" cy="782638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TEXT LAYOUT 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028AD4F5-2320-4533-9EC4-9832091E6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1248" y="2060240"/>
            <a:ext cx="5320386" cy="882524"/>
          </a:xfrm>
        </p:spPr>
        <p:txBody>
          <a:bodyPr>
            <a:normAutofit/>
          </a:bodyPr>
          <a:lstStyle>
            <a:lvl1pPr marL="0" indent="0" algn="l">
              <a:buNone/>
              <a:defRPr sz="2300">
                <a:solidFill>
                  <a:schemeClr val="bg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14693" y="1916790"/>
            <a:ext cx="4500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4B6CBCCA-9781-462D-AF43-C6AAE3D1AA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17897" y="1125545"/>
            <a:ext cx="4707842" cy="1849304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193012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ec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Unpaved road lined with trees, mountain side drive">
            <a:extLst>
              <a:ext uri="{FF2B5EF4-FFF2-40B4-BE49-F238E27FC236}">
                <a16:creationId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3373955-AB5B-4186-8098-9DBA0AB2650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59649" y="2738211"/>
            <a:ext cx="4183650" cy="454353"/>
          </a:xfrm>
        </p:spPr>
        <p:txBody>
          <a:bodyPr>
            <a:noAutofit/>
          </a:bodyPr>
          <a:lstStyle>
            <a:lvl1pPr marL="0" indent="0">
              <a:buNone/>
              <a:defRPr sz="30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B534F865-65DF-4129-9CE5-414E249375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1" y="1835244"/>
            <a:ext cx="10515599" cy="629105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300" b="0" i="0">
                <a:solidFill>
                  <a:schemeClr val="bg2"/>
                </a:solidFill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3A3472E-32B4-4CAD-B5D0-420AA3FB4CE3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627121" y="2738211"/>
            <a:ext cx="4183650" cy="454353"/>
          </a:xfrm>
        </p:spPr>
        <p:txBody>
          <a:bodyPr>
            <a:noAutofit/>
          </a:bodyPr>
          <a:lstStyle>
            <a:lvl1pPr marL="0" indent="0">
              <a:buNone/>
              <a:defRPr sz="30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2 title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1AEED068-3EA0-4BF4-875C-02473E9EB0C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59649" y="3428501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3590B9DA-A2DF-4AE1-9A98-C7B84F48C3A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27121" y="3428501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7629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COMPARISON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F74C5-9ADD-4AE3-BCA5-88726CC2A1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111752" y="1667974"/>
            <a:ext cx="3968496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50372305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Unpaved road lined with trees, mountain side drive">
            <a:extLst>
              <a:ext uri="{FF2B5EF4-FFF2-40B4-BE49-F238E27FC236}">
                <a16:creationId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B534F865-65DF-4129-9CE5-414E249375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1248" y="3359239"/>
            <a:ext cx="4357688" cy="2252574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300" b="0" i="0">
                <a:solidFill>
                  <a:schemeClr val="bg2"/>
                </a:solidFill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2081624"/>
            <a:ext cx="4357688" cy="1325563"/>
          </a:xfrm>
        </p:spPr>
        <p:txBody>
          <a:bodyPr lIns="0" r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CHART SLIDE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F74C5-9ADD-4AE3-BCA5-88726CC2A1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11877" y="3191969"/>
            <a:ext cx="3968496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6" name="Chart Placeholder 18">
            <a:extLst>
              <a:ext uri="{FF2B5EF4-FFF2-40B4-BE49-F238E27FC236}">
                <a16:creationId xmlns:a16="http://schemas.microsoft.com/office/drawing/2014/main" id="{BE9C98A7-B145-402E-BADA-CE785E3BA996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6981371" y="1246188"/>
            <a:ext cx="4284663" cy="43656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25342821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Unpaved road lined with trees, mountain side drive">
            <a:extLst>
              <a:ext uri="{FF2B5EF4-FFF2-40B4-BE49-F238E27FC236}">
                <a16:creationId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B534F865-65DF-4129-9CE5-414E249375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83563" y="3359239"/>
            <a:ext cx="2596896" cy="2252574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300" b="0" i="0">
                <a:solidFill>
                  <a:schemeClr val="bg2"/>
                </a:solidFill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62" y="1757774"/>
            <a:ext cx="2669859" cy="1325563"/>
          </a:xfrm>
        </p:spPr>
        <p:txBody>
          <a:bodyPr lIns="0" r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TABLE SLIDE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F74C5-9ADD-4AE3-BCA5-88726CC2A1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8683563" y="3191969"/>
            <a:ext cx="1545336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Table Placeholder 17">
            <a:extLst>
              <a:ext uri="{FF2B5EF4-FFF2-40B4-BE49-F238E27FC236}">
                <a16:creationId xmlns:a16="http://schemas.microsoft.com/office/drawing/2014/main" id="{62814DE5-26B2-4A8E-BA8D-A2E4C5547EB9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911225" y="1505433"/>
            <a:ext cx="6561138" cy="384713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 smtClean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0194759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3C23D1-BE9A-4E52-9BEF-D55C4CB757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1645798" y="6386170"/>
            <a:ext cx="307239" cy="343814"/>
          </a:xfrm>
          <a:prstGeom prst="rect">
            <a:avLst/>
          </a:prstGeom>
          <a:noFill/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29540" y="128016"/>
            <a:ext cx="11932920" cy="2368296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B33A3032-1037-4342-827F-CF13499782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1" y="1835244"/>
            <a:ext cx="10515599" cy="629105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300" b="0" i="0">
                <a:solidFill>
                  <a:schemeClr val="bg2"/>
                </a:solidFill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D6F6A17-AFDC-40C7-9D63-50FA052A16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7629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BIG IMAGE SLIDE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68B9DC-C6AF-45D4-BBA3-A5EF781EAB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3759708" y="1667974"/>
            <a:ext cx="4672584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61272799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Unpaved road lined with trees, mountain side drive">
            <a:extLst>
              <a:ext uri="{FF2B5EF4-FFF2-40B4-BE49-F238E27FC236}">
                <a16:creationId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8873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VIDEO SLIDE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6" name="Media Placeholder 7">
            <a:extLst>
              <a:ext uri="{FF2B5EF4-FFF2-40B4-BE49-F238E27FC236}">
                <a16:creationId xmlns:a16="http://schemas.microsoft.com/office/drawing/2014/main" id="{A11F77F4-4B16-4503-B9B6-AE22C686E3E3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1395984" y="1497770"/>
            <a:ext cx="9400032" cy="4215384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media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99738276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View of a lake and mountain range">
            <a:extLst>
              <a:ext uri="{FF2B5EF4-FFF2-40B4-BE49-F238E27FC236}">
                <a16:creationId xmlns:a16="http://schemas.microsoft.com/office/drawing/2014/main" id="{1DAC5403-E1D0-4032-A9FE-410B2982643C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46C517-01CF-4924-81A5-DAD4CE0BFA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82190F1B-1701-4806-870F-8FC7F32FE4A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12235" y="4222968"/>
            <a:ext cx="4367531" cy="474519"/>
          </a:xfrm>
        </p:spPr>
        <p:txBody>
          <a:bodyPr>
            <a:noAutofit/>
          </a:bodyPr>
          <a:lstStyle>
            <a:lvl1pPr marL="0" indent="0" algn="ctr">
              <a:buNone/>
              <a:defRPr sz="35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+7 678-555-0128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972B7F81-5409-42D9-B44C-88D9CBD9BA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12235" y="3927698"/>
            <a:ext cx="4367531" cy="2880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FAA54554-5CE2-43AD-979D-F095482C49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0857" y="2655074"/>
            <a:ext cx="10090287" cy="606659"/>
          </a:xfrm>
        </p:spPr>
        <p:txBody>
          <a:bodyPr>
            <a:noAutofit/>
          </a:bodyPr>
          <a:lstStyle>
            <a:lvl1pPr marL="0" indent="0" algn="ctr">
              <a:buNone/>
              <a:defRPr sz="3500" b="0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Alexander Martensson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A1D8F0C1-128A-435B-8585-F0B32496EC7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35722" y="5230723"/>
            <a:ext cx="5920556" cy="474519"/>
          </a:xfrm>
        </p:spPr>
        <p:txBody>
          <a:bodyPr>
            <a:noAutofit/>
          </a:bodyPr>
          <a:lstStyle>
            <a:lvl1pPr marL="0" indent="0" algn="ctr">
              <a:buNone/>
              <a:defRPr sz="35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martensson@example.com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90B48E8B-E525-4852-9167-5281C64B1C3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12235" y="4929014"/>
            <a:ext cx="4367531" cy="2880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Email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0C5EB90F-1ADD-412B-9044-2CC607B78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0856" y="993494"/>
            <a:ext cx="10104124" cy="1517356"/>
          </a:xfrm>
        </p:spPr>
        <p:txBody>
          <a:bodyPr>
            <a:noAutofit/>
          </a:bodyPr>
          <a:lstStyle>
            <a:lvl1pPr algn="ctr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40A1271-E1E7-40AB-9552-9B4249544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3156204" y="2421953"/>
            <a:ext cx="5879592" cy="64008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7117838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View of a mountain range">
            <a:extLst>
              <a:ext uri="{FF2B5EF4-FFF2-40B4-BE49-F238E27FC236}">
                <a16:creationId xmlns:a16="http://schemas.microsoft.com/office/drawing/2014/main" id="{1DAC5403-E1D0-4032-A9FE-410B2982643C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46C517-01CF-4924-81A5-DAD4CE0BFA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</a:schemeClr>
              </a:gs>
              <a:gs pos="100000">
                <a:schemeClr val="accent3">
                  <a:alpha val="7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7021" y="2107415"/>
            <a:ext cx="10117959" cy="2281355"/>
          </a:xfrm>
        </p:spPr>
        <p:txBody>
          <a:bodyPr>
            <a:noAutofit/>
          </a:bodyPr>
          <a:lstStyle>
            <a:lvl1pPr algn="ctr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91BBC0-FAFE-4A57-9925-6182B74C4C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879848" y="4453465"/>
            <a:ext cx="2432304" cy="64008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8214E67-DE9D-42F7-B713-798383BBD1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7021" y="4720036"/>
            <a:ext cx="10117959" cy="1101898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n-US" sz="3500" b="0" i="0" dirty="0">
                <a:solidFill>
                  <a:schemeClr val="bg2"/>
                </a:solidFill>
              </a:defRPr>
            </a:lvl1pPr>
          </a:lstStyle>
          <a:p>
            <a:pPr marL="228600" lvl="0" indent="-228600" algn="ctr"/>
            <a:r>
              <a:rPr lang="en-US" noProof="0" smtClean="0"/>
              <a:t>Click to edit Master subtitle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38553205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29539" y="128016"/>
            <a:ext cx="11932919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15026" y="1747488"/>
            <a:ext cx="4428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1B00995-C0FC-4EC6-A9B0-828FB28FC47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1A54DF2-9EE6-43F7-A586-88CA6C62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35114710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29539" y="128016"/>
            <a:ext cx="11932919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15026" y="1747488"/>
            <a:ext cx="4428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1A54DF2-9EE6-43F7-A586-88CA6C62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122F4F2-F130-4DBE-B244-1D59BBE5CD9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4CE5575-876A-4335-83ED-6B346DA1B4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5035846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29539" y="128016"/>
            <a:ext cx="11932919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15026" y="1747488"/>
            <a:ext cx="4428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1A54DF2-9EE6-43F7-A586-88CA6C62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1F82F6E-10E8-4A58-9655-E18D14D790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40863"/>
            <a:ext cx="5157787" cy="664211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2F6C18E-5BCB-42EF-9310-5BD6E011DF2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BA2923F-D123-40C6-A193-B86D683D5B5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840863"/>
            <a:ext cx="5183188" cy="6642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305C175-94AC-44DD-9321-0A8DBDF22DA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998869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29539" y="128016"/>
            <a:ext cx="11932919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15026" y="2105709"/>
            <a:ext cx="374904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1C3E675-6E45-4A81-AEA3-D36388222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E4B599D-7641-40C1-8DAE-110A36403CF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77592"/>
            <a:ext cx="3932237" cy="369139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09FEF38-E3A7-4527-97CB-AF528BAEBA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0012" y="457200"/>
            <a:ext cx="6172200" cy="5408613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7947437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29539" y="128016"/>
            <a:ext cx="11932919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15026" y="2105709"/>
            <a:ext cx="374904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1C3E675-6E45-4A81-AEA3-D36388222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E4B599D-7641-40C1-8DAE-110A36403CF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77592"/>
            <a:ext cx="3932237" cy="369139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1B69B4CE-EB2F-46CF-9A80-64E44E5E95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9830783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Unpaved road lined with trees, mountain side drive">
            <a:extLst>
              <a:ext uri="{FF2B5EF4-FFF2-40B4-BE49-F238E27FC236}">
                <a16:creationId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F74C5-9ADD-4AE3-BCA5-88726CC2A1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312920" y="1667974"/>
            <a:ext cx="356616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2B3756-19E0-4B2F-B1D5-7664E0B38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18320085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Unpaved road lined with trees, mountain side drive">
            <a:extLst>
              <a:ext uri="{FF2B5EF4-FFF2-40B4-BE49-F238E27FC236}">
                <a16:creationId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26306201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7629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HOW TO USE THIS TEMPLATE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F74C5-9ADD-4AE3-BCA5-88726CC2A1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017776" y="1667974"/>
            <a:ext cx="8156448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10000CCD-6AFF-4E65-8858-5502306E58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5578" y="1960171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D5D777E5-98F6-416A-8D23-3399269D85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2535" y="1984171"/>
            <a:ext cx="3103110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C979BADF-99B5-4C91-AAE5-FC2C4DBEDE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0642" y="1960171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6706F6A2-1599-4D73-9288-3ECEACDDCA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77939" y="1984171"/>
            <a:ext cx="2243918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BAE5E245-1702-4722-895D-0808BB0A86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06755" y="1977950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3701E665-3CED-413C-BAC6-CE003B1494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4052" y="2001950"/>
            <a:ext cx="2959116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24">
            <a:extLst>
              <a:ext uri="{FF2B5EF4-FFF2-40B4-BE49-F238E27FC236}">
                <a16:creationId xmlns:a16="http://schemas.microsoft.com/office/drawing/2014/main" id="{E01406B4-D44B-4D1E-91F3-D87541EAD4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20059" y="310399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id="{9AAD5CF9-9A59-4C5F-8C29-B92AD601211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18684" y="310399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9" name="Text Placeholder 24">
            <a:extLst>
              <a:ext uri="{FF2B5EF4-FFF2-40B4-BE49-F238E27FC236}">
                <a16:creationId xmlns:a16="http://schemas.microsoft.com/office/drawing/2014/main" id="{C6725172-65CC-4645-B23F-E77886468F3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94793" y="3103993"/>
            <a:ext cx="2599197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0" name="Text Placeholder 24">
            <a:extLst>
              <a:ext uri="{FF2B5EF4-FFF2-40B4-BE49-F238E27FC236}">
                <a16:creationId xmlns:a16="http://schemas.microsoft.com/office/drawing/2014/main" id="{0EA5E6CA-5C78-4B75-BA22-59750E7D450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76955" y="3102450"/>
            <a:ext cx="3726423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1" name="Text Placeholder 24">
            <a:extLst>
              <a:ext uri="{FF2B5EF4-FFF2-40B4-BE49-F238E27FC236}">
                <a16:creationId xmlns:a16="http://schemas.microsoft.com/office/drawing/2014/main" id="{E1C61752-F57C-4FBF-93F3-06F43CCA43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57040" y="5751926"/>
            <a:ext cx="8877920" cy="470478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2" name="Text Placeholder 24">
            <a:extLst>
              <a:ext uri="{FF2B5EF4-FFF2-40B4-BE49-F238E27FC236}">
                <a16:creationId xmlns:a16="http://schemas.microsoft.com/office/drawing/2014/main" id="{E0232175-FB97-4039-8136-B9DD27441C0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94791" y="5070254"/>
            <a:ext cx="2599199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:a16="http://schemas.microsoft.com/office/drawing/2014/main" id="{6E5262C3-0603-403F-AB36-FB4EB9FC7BC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90713" y="5070254"/>
            <a:ext cx="371266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4" name="Picture Placeholder 12">
            <a:extLst>
              <a:ext uri="{FF2B5EF4-FFF2-40B4-BE49-F238E27FC236}">
                <a16:creationId xmlns:a16="http://schemas.microsoft.com/office/drawing/2014/main" id="{D2FBACFC-8B68-4A37-95A4-26BE5A23D759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1020058" y="3976866"/>
            <a:ext cx="3273552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6" name="Picture Placeholder 12">
            <a:extLst>
              <a:ext uri="{FF2B5EF4-FFF2-40B4-BE49-F238E27FC236}">
                <a16:creationId xmlns:a16="http://schemas.microsoft.com/office/drawing/2014/main" id="{5A6A36C6-8489-4333-927A-141D8F98AE50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794792" y="4041034"/>
            <a:ext cx="2599199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7" name="Picture Placeholder 9">
            <a:extLst>
              <a:ext uri="{FF2B5EF4-FFF2-40B4-BE49-F238E27FC236}">
                <a16:creationId xmlns:a16="http://schemas.microsoft.com/office/drawing/2014/main" id="{BB2DF986-C446-4302-9099-B1512AD5D8C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876955" y="4041034"/>
            <a:ext cx="2599200" cy="8964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1389070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21279" y="6118484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48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1184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MM.DD.20XX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118484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7" r:id="rId2"/>
    <p:sldLayoutId id="2147483678" r:id="rId3"/>
    <p:sldLayoutId id="2147483679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87" r:id="rId17"/>
    <p:sldLayoutId id="2147483695" r:id="rId18"/>
    <p:sldLayoutId id="2147483688" r:id="rId19"/>
  </p:sldLayoutIdLst>
  <p:transition spd="slow">
    <p:push dir="u"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  <p15:guide id="9" pos="302" userDrawn="1">
          <p15:clr>
            <a:srgbClr val="F26B43"/>
          </p15:clr>
        </p15:guide>
        <p15:guide id="10" pos="73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0722D-0BC0-4487-812D-1E4E0DEC11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 smtClean="0"/>
              <a:t>February 23, 2021</a:t>
            </a:r>
            <a:endParaRPr lang="ru-R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5857963-8D3D-4F24-B535-54652EE09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Directors &amp; Officers Insurance</a:t>
            </a:r>
            <a:endParaRPr lang="ru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23514F-9C9F-4868-A7D9-66CAA07E61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Protecting Your Board</a:t>
            </a:r>
          </a:p>
          <a:p>
            <a:r>
              <a:rPr lang="en-US" sz="1600" dirty="0" smtClean="0"/>
              <a:t>Land Trust Alliance of British Columbia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423163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DADF0-23DD-491B-8755-2E19692F9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16867"/>
            <a:ext cx="10515600" cy="782638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E7209B-EA97-4E46-B935-409525612C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A006E-2552-45AA-81E6-9D6D26A503C2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457971" y="3438993"/>
            <a:ext cx="10515600" cy="1669338"/>
          </a:xfrm>
        </p:spPr>
        <p:txBody>
          <a:bodyPr>
            <a:normAutofit fontScale="62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What is Directors’ &amp; Officers’ Insurance?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Policy Coverage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Policy Exclusions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Coverage Extensions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Claims Examples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Ways to Manage Risk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3897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3D545-C417-48EA-9543-078BF8EB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650632"/>
            <a:ext cx="5621099" cy="10990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What is Directors and Officers Liability Insurance</a:t>
            </a:r>
            <a:endParaRPr lang="en-US" sz="32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E54AC28-9C3E-4734-B2BB-5EC5F60F555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2203455"/>
            <a:ext cx="5288963" cy="2588354"/>
          </a:xfrm>
        </p:spPr>
        <p:txBody>
          <a:bodyPr/>
          <a:lstStyle/>
          <a:p>
            <a:endParaRPr lang="en-US" dirty="0"/>
          </a:p>
          <a:p>
            <a:r>
              <a:rPr lang="en-US" dirty="0" smtClean="0"/>
              <a:t>Protection for Directors and Officers</a:t>
            </a:r>
            <a:endParaRPr lang="en-US" dirty="0"/>
          </a:p>
          <a:p>
            <a:r>
              <a:rPr lang="en-US" dirty="0" smtClean="0"/>
              <a:t>Protection for the Non-profit organization</a:t>
            </a:r>
          </a:p>
          <a:p>
            <a:r>
              <a:rPr lang="en-US" dirty="0" smtClean="0"/>
              <a:t>Defense costs</a:t>
            </a:r>
          </a:p>
          <a:p>
            <a:r>
              <a:rPr lang="en-US" dirty="0" smtClean="0"/>
              <a:t>Settlement Costs</a:t>
            </a: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492004-FF5A-486F-BD35-52AACB74C6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523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Coverage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is covered under the D&amp;O policy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8253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B51AE-252F-4958-A1E9-67C57179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5F389B-861B-485A-AD81-A9172882D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Claims Made Policy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CBD36-E928-427F-BCF4-3FF2B77D4C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5844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B51AE-252F-4958-A1E9-67C57179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5F389B-861B-485A-AD81-A9172882D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Limit of Insurance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1FE0C33-CECE-4322-A29C-AEA87CDB13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dirty="0"/>
              <a:t>Limit of Liability - $4,000,000 per organization with an aggregate for all certificate holders of $10,000,000 per </a:t>
            </a:r>
            <a:r>
              <a:rPr lang="en-US" dirty="0" smtClean="0"/>
              <a:t>policy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CBD36-E928-427F-BCF4-3FF2B77D4C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227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B51AE-252F-4958-A1E9-67C57179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5F389B-861B-485A-AD81-A9172882D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Deductibles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1FE0C33-CECE-4322-A29C-AEA87CDB13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dirty="0"/>
              <a:t>Non-indemnified Losses</a:t>
            </a:r>
          </a:p>
          <a:p>
            <a:r>
              <a:rPr lang="en-US" dirty="0"/>
              <a:t>Indemnified Losses</a:t>
            </a:r>
          </a:p>
          <a:p>
            <a:r>
              <a:rPr lang="en-US" dirty="0"/>
              <a:t>Employment Practices Wrongful Claims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CBD36-E928-427F-BCF4-3FF2B77D4C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4750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B51AE-252F-4958-A1E9-67C57179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5F389B-861B-485A-AD81-A9172882D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Who is covered?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CBD36-E928-427F-BCF4-3FF2B77D4C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3079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B51AE-252F-4958-A1E9-67C57179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5F389B-861B-485A-AD81-A9172882D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a loss?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CBD36-E928-427F-BCF4-3FF2B77D4C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260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B51AE-252F-4958-A1E9-67C57179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5F389B-861B-485A-AD81-A9172882D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Wrongful Acts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1FE0C33-CECE-4322-A29C-AEA87CDB13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17897" y="1125545"/>
            <a:ext cx="4707842" cy="2101232"/>
          </a:xfrm>
        </p:spPr>
        <p:txBody>
          <a:bodyPr>
            <a:normAutofit/>
          </a:bodyPr>
          <a:lstStyle/>
          <a:p>
            <a:pPr lvl="1"/>
            <a:r>
              <a:rPr lang="en-US" sz="1600" dirty="0" smtClean="0">
                <a:solidFill>
                  <a:schemeClr val="bg1"/>
                </a:solidFill>
              </a:rPr>
              <a:t>Employment </a:t>
            </a:r>
            <a:r>
              <a:rPr lang="en-US" sz="1600" dirty="0">
                <a:solidFill>
                  <a:schemeClr val="bg1"/>
                </a:solidFill>
              </a:rPr>
              <a:t>Practices Wrongful </a:t>
            </a:r>
            <a:r>
              <a:rPr lang="en-US" sz="1600" dirty="0" smtClean="0">
                <a:solidFill>
                  <a:schemeClr val="bg1"/>
                </a:solidFill>
              </a:rPr>
              <a:t>Act</a:t>
            </a:r>
            <a:endParaRPr lang="en-US" sz="1600" dirty="0">
              <a:solidFill>
                <a:schemeClr val="bg1"/>
              </a:solidFill>
            </a:endParaRPr>
          </a:p>
          <a:p>
            <a:pPr lvl="1"/>
            <a:r>
              <a:rPr lang="en-US" sz="1600" dirty="0" smtClean="0">
                <a:solidFill>
                  <a:schemeClr val="bg1"/>
                </a:solidFill>
              </a:rPr>
              <a:t>Third </a:t>
            </a:r>
            <a:r>
              <a:rPr lang="en-US" sz="1600" dirty="0">
                <a:solidFill>
                  <a:schemeClr val="bg1"/>
                </a:solidFill>
              </a:rPr>
              <a:t>Party Wrongful </a:t>
            </a:r>
            <a:r>
              <a:rPr lang="en-US" sz="1600" dirty="0" smtClean="0">
                <a:solidFill>
                  <a:schemeClr val="bg1"/>
                </a:solidFill>
              </a:rPr>
              <a:t>Act</a:t>
            </a:r>
            <a:endParaRPr lang="en-US" sz="1600" dirty="0">
              <a:solidFill>
                <a:schemeClr val="bg1"/>
              </a:solidFill>
            </a:endParaRP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Personal Injury Wrongful </a:t>
            </a:r>
            <a:r>
              <a:rPr lang="en-US" sz="1600" dirty="0" smtClean="0">
                <a:solidFill>
                  <a:schemeClr val="bg1"/>
                </a:solidFill>
              </a:rPr>
              <a:t>Act </a:t>
            </a:r>
            <a:endParaRPr lang="en-US" sz="1600" dirty="0">
              <a:solidFill>
                <a:schemeClr val="bg1"/>
              </a:solidFill>
            </a:endParaRP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Publishers Liability Wrongful </a:t>
            </a:r>
            <a:r>
              <a:rPr lang="en-US" sz="1600" dirty="0" smtClean="0">
                <a:solidFill>
                  <a:schemeClr val="bg1"/>
                </a:solidFill>
              </a:rPr>
              <a:t>Act</a:t>
            </a:r>
            <a:endParaRPr lang="en-US" dirty="0" smtClean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CBD36-E928-427F-BCF4-3FF2B77D4C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8064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Exclusions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is not covered under the D&amp;O policy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0850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B51AE-252F-4958-A1E9-67C57179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5F389B-861B-485A-AD81-A9172882D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excluded under the policy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1FE0C33-CECE-4322-A29C-AEA87CDB13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17897" y="1125545"/>
            <a:ext cx="4707842" cy="2101232"/>
          </a:xfrm>
        </p:spPr>
        <p:txBody>
          <a:bodyPr>
            <a:normAutofit/>
          </a:bodyPr>
          <a:lstStyle/>
          <a:p>
            <a:r>
              <a:rPr lang="en-US" dirty="0" smtClean="0"/>
              <a:t>Wrongful Acts prior to inception of this policy</a:t>
            </a:r>
            <a:endParaRPr lang="en-US" dirty="0"/>
          </a:p>
          <a:p>
            <a:r>
              <a:rPr lang="en-US" dirty="0" smtClean="0"/>
              <a:t>Deliberate Act</a:t>
            </a:r>
          </a:p>
          <a:p>
            <a:r>
              <a:rPr lang="en-US" dirty="0" smtClean="0"/>
              <a:t>Professional Services</a:t>
            </a:r>
          </a:p>
          <a:p>
            <a:r>
              <a:rPr lang="en-US" dirty="0" smtClean="0"/>
              <a:t>Bodily Injury</a:t>
            </a:r>
          </a:p>
          <a:p>
            <a:r>
              <a:rPr lang="en-US" dirty="0" smtClean="0"/>
              <a:t>Pollution</a:t>
            </a:r>
          </a:p>
          <a:p>
            <a:r>
              <a:rPr lang="en-US" dirty="0" smtClean="0"/>
              <a:t>Breach of Contract</a:t>
            </a:r>
          </a:p>
          <a:p>
            <a:endParaRPr lang="en-US" dirty="0" smtClean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CBD36-E928-427F-BCF4-3FF2B77D4C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5791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Extensions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13</a:t>
            </a:fld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Additional Coverage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6903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B51AE-252F-4958-A1E9-67C57179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Additional Coverages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5F389B-861B-485A-AD81-A9172882D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Additional Coverage Limits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1FE0C33-CECE-4322-A29C-AEA87CDB13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23405" y="1093460"/>
            <a:ext cx="4707842" cy="2101232"/>
          </a:xfrm>
        </p:spPr>
        <p:txBody>
          <a:bodyPr>
            <a:normAutofit/>
          </a:bodyPr>
          <a:lstStyle/>
          <a:p>
            <a:r>
              <a:rPr lang="en-US" dirty="0" smtClean="0"/>
              <a:t>Excess Directors or Officers Coverage</a:t>
            </a:r>
            <a:endParaRPr lang="en-US" dirty="0"/>
          </a:p>
          <a:p>
            <a:r>
              <a:rPr lang="en-US" dirty="0" smtClean="0"/>
              <a:t>Pollution </a:t>
            </a:r>
            <a:r>
              <a:rPr lang="en-US" dirty="0" err="1" smtClean="0"/>
              <a:t>Defence</a:t>
            </a:r>
            <a:r>
              <a:rPr lang="en-US" dirty="0" smtClean="0"/>
              <a:t> Costs Coverage</a:t>
            </a:r>
          </a:p>
          <a:p>
            <a:r>
              <a:rPr lang="en-US" dirty="0" smtClean="0"/>
              <a:t>Corporate Brand Protection/Crisis Management Expense Coverage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CBD36-E928-427F-BCF4-3FF2B77D4C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3057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B51AE-252F-4958-A1E9-67C57179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Additional Coverages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5F389B-861B-485A-AD81-A9172882D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Legal Helpline with HR Assist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CBD36-E928-427F-BCF4-3FF2B77D4C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740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B51AE-252F-4958-A1E9-67C57179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Additional Coverages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5F389B-861B-485A-AD81-A9172882D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Privacy &amp; Security Breach Services Coverage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CBD36-E928-427F-BCF4-3FF2B77D4C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4658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Claims Examples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5993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B51AE-252F-4958-A1E9-67C57179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Claims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5F389B-861B-485A-AD81-A9172882D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can happen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1FE0C33-CECE-4322-A29C-AEA87CDB13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23405" y="1093460"/>
            <a:ext cx="4707842" cy="2101232"/>
          </a:xfrm>
        </p:spPr>
        <p:txBody>
          <a:bodyPr>
            <a:normAutofit/>
          </a:bodyPr>
          <a:lstStyle/>
          <a:p>
            <a:r>
              <a:rPr lang="en-US" dirty="0" smtClean="0"/>
              <a:t>Employment Practices</a:t>
            </a:r>
            <a:endParaRPr lang="en-US" dirty="0"/>
          </a:p>
          <a:p>
            <a:r>
              <a:rPr lang="en-US" dirty="0" smtClean="0"/>
              <a:t>Failure to Comply with Statutes</a:t>
            </a:r>
          </a:p>
          <a:p>
            <a:r>
              <a:rPr lang="en-US" dirty="0" smtClean="0"/>
              <a:t>Misrepresentation</a:t>
            </a:r>
          </a:p>
          <a:p>
            <a:r>
              <a:rPr lang="en-US" dirty="0" smtClean="0"/>
              <a:t>Breach of Trust</a:t>
            </a:r>
          </a:p>
          <a:p>
            <a:r>
              <a:rPr lang="en-US" dirty="0" smtClean="0"/>
              <a:t>Breach of Duty</a:t>
            </a:r>
          </a:p>
          <a:p>
            <a:r>
              <a:rPr lang="en-US" dirty="0" smtClean="0"/>
              <a:t>Breach of Fiduciary Duty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CBD36-E928-427F-BCF4-3FF2B77D4C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5073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Risk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9483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B51AE-252F-4958-A1E9-67C57179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Managing Risk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5F389B-861B-485A-AD81-A9172882D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Ways to Manage Risk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CBD36-E928-427F-BCF4-3FF2B77D4C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1FE0C33-CECE-4322-A29C-AEA87CDB13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23405" y="1093460"/>
            <a:ext cx="4707842" cy="2101232"/>
          </a:xfrm>
        </p:spPr>
        <p:txBody>
          <a:bodyPr>
            <a:normAutofit/>
          </a:bodyPr>
          <a:lstStyle/>
          <a:p>
            <a:r>
              <a:rPr lang="en-US" dirty="0" smtClean="0"/>
              <a:t>Documentation</a:t>
            </a:r>
            <a:endParaRPr lang="en-US" dirty="0"/>
          </a:p>
          <a:p>
            <a:r>
              <a:rPr lang="en-US" dirty="0" smtClean="0"/>
              <a:t>Training</a:t>
            </a:r>
          </a:p>
          <a:p>
            <a:r>
              <a:rPr lang="en-US" dirty="0" smtClean="0"/>
              <a:t>Ensuring a safe environment</a:t>
            </a:r>
          </a:p>
          <a:p>
            <a:r>
              <a:rPr lang="en-US" dirty="0" smtClean="0"/>
              <a:t>Evaluate and Prioritize Risks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68952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Optional Coverage to Consider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688930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B51AE-252F-4958-A1E9-67C57179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Optional Coverage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CBD36-E928-427F-BCF4-3FF2B77D4C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1FE0C33-CECE-4322-A29C-AEA87CDB13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23405" y="1093460"/>
            <a:ext cx="4707842" cy="2101232"/>
          </a:xfrm>
        </p:spPr>
        <p:txBody>
          <a:bodyPr>
            <a:normAutofit/>
          </a:bodyPr>
          <a:lstStyle/>
          <a:p>
            <a:r>
              <a:rPr lang="en-US" dirty="0" smtClean="0"/>
              <a:t>Cyber Liability</a:t>
            </a:r>
            <a:endParaRPr lang="en-US" dirty="0"/>
          </a:p>
          <a:p>
            <a:r>
              <a:rPr lang="en-US" dirty="0" smtClean="0"/>
              <a:t>Crime Coverage</a:t>
            </a:r>
          </a:p>
          <a:p>
            <a:r>
              <a:rPr lang="en-US" dirty="0" smtClean="0"/>
              <a:t>Legal Expense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391995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B381BA-F1D7-483F-B759-9C3451355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2BBAB-4628-42F5-BF78-BE0E594751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Heather Anderson, CIP, CRM, CAIB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721AB4-1CF0-4825-926E-5207D64C264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Phone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A4F671-D586-49FB-B0C1-E7E9ADFE08D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smtClean="0"/>
              <a:t>250-940-9101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118D49-CA48-4C57-A37C-31BAA753812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Email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E14719-D011-4E0B-9362-CD19FF22FEB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sz="2400" dirty="0" smtClean="0"/>
              <a:t>heather.anderson@megsonfitzpatrick.com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09279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4">
      <a:dk1>
        <a:sysClr val="windowText" lastClr="000000"/>
      </a:dk1>
      <a:lt1>
        <a:sysClr val="window" lastClr="FFFFFF"/>
      </a:lt1>
      <a:dk2>
        <a:srgbClr val="64AC00"/>
      </a:dk2>
      <a:lt2>
        <a:srgbClr val="CBFF00"/>
      </a:lt2>
      <a:accent1>
        <a:srgbClr val="002E62"/>
      </a:accent1>
      <a:accent2>
        <a:srgbClr val="004CB9"/>
      </a:accent2>
      <a:accent3>
        <a:srgbClr val="005500"/>
      </a:accent3>
      <a:accent4>
        <a:srgbClr val="16B3DC"/>
      </a:accent4>
      <a:accent5>
        <a:srgbClr val="F9DC5C"/>
      </a:accent5>
      <a:accent6>
        <a:srgbClr val="EF626C"/>
      </a:accent6>
      <a:hlink>
        <a:srgbClr val="FFFFFF"/>
      </a:hlink>
      <a:folHlink>
        <a:srgbClr val="FFFFFF"/>
      </a:folHlink>
    </a:clrScheme>
    <a:fontScheme name="Custom 21">
      <a:majorFont>
        <a:latin typeface="Gill Sans MT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TF22977542_Outdoors presentation_RVA_v4.potx" id="{6CD96AFB-7D75-48FF-A856-C8B82BF3C12B}" vid="{1E6ACFD4-3AE6-4944-B76B-DA44E915EC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35B1F0-3442-4957-9701-25816EFDB6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26A71AF-4CF2-4B95-BFB6-5C27500258C6}">
  <ds:schemaRefs>
    <ds:schemaRef ds:uri="http://purl.org/dc/elements/1.1/"/>
    <ds:schemaRef ds:uri="http://purl.org/dc/terms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www.w3.org/XML/1998/namespace"/>
    <ds:schemaRef ds:uri="16c05727-aa75-4e4a-9b5f-8a80a1165891"/>
    <ds:schemaRef ds:uri="http://schemas.microsoft.com/office/infopath/2007/PartnerControls"/>
    <ds:schemaRef ds:uri="http://schemas.openxmlformats.org/package/2006/metadata/core-propertie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0F60B100-7079-4DE7-AF7C-20BFB1D62C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Outdoors presentation</Template>
  <TotalTime>0</TotalTime>
  <Words>324</Words>
  <Application>Microsoft Office PowerPoint</Application>
  <PresentationFormat>Widescreen</PresentationFormat>
  <Paragraphs>131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Franklin Gothic Book</vt:lpstr>
      <vt:lpstr>Gill Sans MT</vt:lpstr>
      <vt:lpstr>Office Theme</vt:lpstr>
      <vt:lpstr>Directors &amp; Officers Insurance</vt:lpstr>
      <vt:lpstr>Agenda</vt:lpstr>
      <vt:lpstr>What is Directors and Officers Liability Insurance</vt:lpstr>
      <vt:lpstr>Policy Coverage</vt:lpstr>
      <vt:lpstr>Coverage</vt:lpstr>
      <vt:lpstr>Coverage</vt:lpstr>
      <vt:lpstr>Coverage</vt:lpstr>
      <vt:lpstr>Coverage</vt:lpstr>
      <vt:lpstr>Coverage</vt:lpstr>
      <vt:lpstr>Coverage</vt:lpstr>
      <vt:lpstr>Policy Exclusions</vt:lpstr>
      <vt:lpstr>Coverage</vt:lpstr>
      <vt:lpstr>Policy Extensions</vt:lpstr>
      <vt:lpstr>Additional Coverages</vt:lpstr>
      <vt:lpstr>Additional Coverages</vt:lpstr>
      <vt:lpstr>Additional Coverages</vt:lpstr>
      <vt:lpstr>Claims Examples</vt:lpstr>
      <vt:lpstr>Claims</vt:lpstr>
      <vt:lpstr>Managing Risk</vt:lpstr>
      <vt:lpstr>Managing Risk</vt:lpstr>
      <vt:lpstr>Optional Coverage to Consider</vt:lpstr>
      <vt:lpstr>Optional Coverage</vt:lpstr>
      <vt:lpstr>THANK YOU!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2021-02-21T16:44:15Z</dcterms:created>
  <dcterms:modified xsi:type="dcterms:W3CDTF">2021-02-23T16:53:30Z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