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75" r:id="rId3"/>
    <p:sldId id="269" r:id="rId4"/>
    <p:sldId id="285" r:id="rId5"/>
    <p:sldId id="284" r:id="rId6"/>
    <p:sldId id="282" r:id="rId7"/>
    <p:sldId id="286" r:id="rId8"/>
    <p:sldId id="287" r:id="rId9"/>
    <p:sldId id="288" r:id="rId10"/>
    <p:sldId id="290" r:id="rId11"/>
    <p:sldId id="289" r:id="rId12"/>
    <p:sldId id="291" r:id="rId13"/>
    <p:sldId id="294" r:id="rId14"/>
    <p:sldId id="301" r:id="rId15"/>
    <p:sldId id="302" r:id="rId16"/>
    <p:sldId id="303" r:id="rId17"/>
    <p:sldId id="304" r:id="rId18"/>
    <p:sldId id="293" r:id="rId19"/>
    <p:sldId id="292" r:id="rId20"/>
    <p:sldId id="295" r:id="rId21"/>
    <p:sldId id="306" r:id="rId22"/>
    <p:sldId id="305" r:id="rId23"/>
    <p:sldId id="296" r:id="rId24"/>
    <p:sldId id="297" r:id="rId25"/>
    <p:sldId id="298" r:id="rId26"/>
    <p:sldId id="300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16" autoAdjust="0"/>
    <p:restoredTop sz="95294" autoAdjust="0"/>
  </p:normalViewPr>
  <p:slideViewPr>
    <p:cSldViewPr snapToGrid="0">
      <p:cViewPr varScale="1">
        <p:scale>
          <a:sx n="94" d="100"/>
          <a:sy n="94" d="100"/>
        </p:scale>
        <p:origin x="512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3/2/21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3/2/21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42409-6A04-4DC6-AC3A-D3758287A8F2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797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3/2/21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heather.Anderson@megsonfitzpatrick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Commercial General Liability Insurance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Land Trust Alliance of British Columbia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Agenda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What is Commercial General Liability?</a:t>
            </a:r>
          </a:p>
          <a:p>
            <a:pPr marL="342900" indent="-342900"/>
            <a:r>
              <a:rPr lang="en-US" dirty="0"/>
              <a:t>What is Covered Under the Policy?</a:t>
            </a:r>
          </a:p>
          <a:p>
            <a:pPr marL="342900" indent="-342900"/>
            <a:r>
              <a:rPr lang="en-US" dirty="0"/>
              <a:t>Who is covered?</a:t>
            </a:r>
          </a:p>
          <a:p>
            <a:pPr marL="342900" indent="-342900"/>
            <a:r>
              <a:rPr lang="en-US" dirty="0"/>
              <a:t>Policy Exclusions?</a:t>
            </a:r>
          </a:p>
          <a:p>
            <a:pPr marL="342900" indent="-342900"/>
            <a:r>
              <a:rPr lang="en-US" dirty="0"/>
              <a:t>Coverage Extensions?</a:t>
            </a:r>
          </a:p>
          <a:p>
            <a:pPr marL="342900" indent="-342900"/>
            <a:r>
              <a:rPr lang="en-US" dirty="0"/>
              <a:t>Your duties in the event of a Loss</a:t>
            </a:r>
          </a:p>
          <a:p>
            <a:pPr marL="342900" indent="-342900"/>
            <a:r>
              <a:rPr lang="en-US" dirty="0"/>
              <a:t>Ways to Manage Risk and Mitigate Risk</a:t>
            </a:r>
          </a:p>
          <a:p>
            <a:pPr marL="342900" indent="-342900"/>
            <a:r>
              <a:rPr lang="en-US" dirty="0"/>
              <a:t>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Commercial General Liability?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Sisifo - Blo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50" y="3075882"/>
            <a:ext cx="5161608" cy="30797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9924" y="1497816"/>
            <a:ext cx="4956793" cy="4794497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Protection for Losses that are physical in nature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Bodily Injury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Property Damage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Liability arising out of your operations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Defense Costs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Settlement Costs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3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Coverage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covered under the CGL policy</a:t>
            </a:r>
          </a:p>
        </p:txBody>
      </p:sp>
    </p:spTree>
    <p:extLst>
      <p:ext uri="{BB962C8B-B14F-4D97-AF65-F5344CB8AC3E}">
        <p14:creationId xmlns:p14="http://schemas.microsoft.com/office/powerpoint/2010/main" val="396111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Occurrence Based Policy</a:t>
            </a:r>
          </a:p>
        </p:txBody>
      </p:sp>
      <p:pic>
        <p:nvPicPr>
          <p:cNvPr id="8" name="Content Placeholder 7" descr="General Liability | Nelson’s Insurance Apopka Orlando Mt. Dora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658003"/>
            <a:ext cx="5216525" cy="358168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3" y="3502152"/>
            <a:ext cx="4646827" cy="247954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Coverage for losses in the policy period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Coverage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Limits of Insurance</a:t>
            </a:r>
          </a:p>
        </p:txBody>
      </p:sp>
    </p:spTree>
    <p:extLst>
      <p:ext uri="{BB962C8B-B14F-4D97-AF65-F5344CB8AC3E}">
        <p14:creationId xmlns:p14="http://schemas.microsoft.com/office/powerpoint/2010/main" val="281365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0746" y="1691013"/>
            <a:ext cx="8092121" cy="3934871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Limit of Liability - $5,000,000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Defense Costs Included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$1,000 Deductible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Personal &amp; Advertising Injury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Medical Payments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Tenant’s Legal Liability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Non-Owned Automobile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Coverage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is covered under the policy?</a:t>
            </a:r>
          </a:p>
        </p:txBody>
      </p:sp>
    </p:spTree>
    <p:extLst>
      <p:ext uri="{BB962C8B-B14F-4D97-AF65-F5344CB8AC3E}">
        <p14:creationId xmlns:p14="http://schemas.microsoft.com/office/powerpoint/2010/main" val="13067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Coverage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claim or occurrence?</a:t>
            </a:r>
          </a:p>
        </p:txBody>
      </p:sp>
    </p:spTree>
    <p:extLst>
      <p:ext uri="{BB962C8B-B14F-4D97-AF65-F5344CB8AC3E}">
        <p14:creationId xmlns:p14="http://schemas.microsoft.com/office/powerpoint/2010/main" val="8010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2" y="1923063"/>
            <a:ext cx="8849839" cy="2855935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A request for compensatory damages for Bodily Injury or Property Damage arising out of an occurrence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an occurrence is defined as “an accident, including continuous or repeated exposure to substantially the same general harmful conditions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The occurrence must occur in the coverage territory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The occurrence must occur in the policy period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Exclusions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not covered under the CGL Policy</a:t>
            </a:r>
          </a:p>
        </p:txBody>
      </p:sp>
    </p:spTree>
    <p:extLst>
      <p:ext uri="{BB962C8B-B14F-4D97-AF65-F5344CB8AC3E}">
        <p14:creationId xmlns:p14="http://schemas.microsoft.com/office/powerpoint/2010/main" val="56566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625-00B8-E748-B233-5C7C86D6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Exclusions for Bodily Injury &amp; Property Damage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Expected or Intended Injury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Contractual Liability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Workers Compensation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Employers Liability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Aircraft or Watercraft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48852-BC18-FD4A-9647-0A63C9419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61231"/>
            <a:ext cx="4609775" cy="462068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Automobile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Damage to your own property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Electronic Data/Confidential Information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Abuse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Bouncy Castles/Inflatables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1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625-00B8-E748-B233-5C7C86D6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Exclusions for Personal &amp; Advertising Injury Liability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Knowingly violation of another’s rights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Knowingly publishing false material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Acts prior to policy period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Criminal Acts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Contractual Liability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Breach of Contract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48852-BC18-FD4A-9647-0A63C9419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61231"/>
            <a:ext cx="4609775" cy="462068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Failure to conform to Statements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/>
              <a:t>Performance or Quality of Goods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Wrong description of prices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Copyright, patent, trademark or trade secret infringement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Interactive websites, forums, bulletin boards and  chatrooms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Unauthorized use of another’s name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Data Related Liability or Disclosure of personal or confidential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4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625-00B8-E748-B233-5C7C86D6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Exclusions for Medical Payments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Insureds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Hired persons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Injury to people who normally occupy premises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Claims that would be covered under Workers Compensation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Claims due to athletic activities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9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625-00B8-E748-B233-5C7C86D6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Exclusions for Tenant’s Legal Liability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Expected or Intended Injury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Contractual Liability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64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625-00B8-E748-B233-5C7C86D6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Exclusions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Asbestos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Fungi or Spores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Nuclear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Pollution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Terrorism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War Risks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91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/>
          <a:lstStyle/>
          <a:p>
            <a:r>
              <a:rPr lang="en-US" dirty="0"/>
              <a:t>Policy Extensions</a:t>
            </a:r>
          </a:p>
        </p:txBody>
      </p:sp>
    </p:spTree>
    <p:extLst>
      <p:ext uri="{BB962C8B-B14F-4D97-AF65-F5344CB8AC3E}">
        <p14:creationId xmlns:p14="http://schemas.microsoft.com/office/powerpoint/2010/main" val="386501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4734" y="1799077"/>
            <a:ext cx="8849839" cy="376481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Employers’ Bodily Injury Liability Coverage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Employee Benefits Extension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Additional Insured Extension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Legal Liability for Damage to Hired Automobile Extension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 descr="Insurance savings concept free image downloa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526" y="4036510"/>
            <a:ext cx="3687201" cy="245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4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/>
          <a:lstStyle/>
          <a:p>
            <a:r>
              <a:rPr lang="en-US" dirty="0"/>
              <a:t>What To Do In The Event Of A Loss</a:t>
            </a:r>
          </a:p>
        </p:txBody>
      </p:sp>
    </p:spTree>
    <p:extLst>
      <p:ext uri="{BB962C8B-B14F-4D97-AF65-F5344CB8AC3E}">
        <p14:creationId xmlns:p14="http://schemas.microsoft.com/office/powerpoint/2010/main" val="8400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4734" y="1799077"/>
            <a:ext cx="8849839" cy="376481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Notify insurer of any incident that may result in claim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Notify insurer immediately of any action or notice of claim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Record information about incident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Cooperate with insurer in the investigation and settlement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73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/>
          <a:lstStyle/>
          <a:p>
            <a:r>
              <a:rPr lang="en-US" dirty="0"/>
              <a:t>Claims Examples</a:t>
            </a:r>
          </a:p>
        </p:txBody>
      </p:sp>
    </p:spTree>
    <p:extLst>
      <p:ext uri="{BB962C8B-B14F-4D97-AF65-F5344CB8AC3E}">
        <p14:creationId xmlns:p14="http://schemas.microsoft.com/office/powerpoint/2010/main" val="2550535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2" y="1923063"/>
            <a:ext cx="8849839" cy="376481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Commercial General Liability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800" dirty="0"/>
              <a:t>Bodily Injury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800" dirty="0"/>
              <a:t>Property Damage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Medical Payments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Tenant’s Legal Liability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Personal Injury and Advertising Injury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Non-Owned Automobile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23</a:t>
            </a:fld>
            <a:endParaRPr lang="en-US"/>
          </a:p>
        </p:txBody>
      </p:sp>
      <p:pic>
        <p:nvPicPr>
          <p:cNvPr id="2" name="Picture 1" descr="Insurance claim ahead road sign free image downloa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23" y="356459"/>
            <a:ext cx="5687879" cy="379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/>
          <a:lstStyle/>
          <a:p>
            <a:r>
              <a:rPr lang="en-US" dirty="0"/>
              <a:t>Managing Risk</a:t>
            </a:r>
          </a:p>
        </p:txBody>
      </p:sp>
    </p:spTree>
    <p:extLst>
      <p:ext uri="{BB962C8B-B14F-4D97-AF65-F5344CB8AC3E}">
        <p14:creationId xmlns:p14="http://schemas.microsoft.com/office/powerpoint/2010/main" val="22381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93723" y="2434507"/>
            <a:ext cx="8008976" cy="376481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Waivers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Ensuring Environment is Safe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Ensuring Services are Safe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Making sure sub-contractors and contractors are insured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Review your operations and risks associated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Incident Logs/Reports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25</a:t>
            </a:fld>
            <a:endParaRPr lang="en-US"/>
          </a:p>
        </p:txBody>
      </p:sp>
      <p:pic>
        <p:nvPicPr>
          <p:cNvPr id="2" name="Picture 1" descr="Liability - Highway ima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134">
            <a:off x="316026" y="547832"/>
            <a:ext cx="3459611" cy="197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8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42285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791" y="2294910"/>
            <a:ext cx="6949440" cy="314339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Thank you</a:t>
            </a:r>
            <a:br>
              <a:rPr lang="en-US" dirty="0"/>
            </a:br>
            <a:r>
              <a:rPr lang="en-US" sz="2000" dirty="0"/>
              <a:t>Heather Anderson, CIP, CRM, CAIB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heather.Anderson@megsonfitzpatrick.com</a:t>
            </a:r>
            <a:br>
              <a:rPr lang="en-US" sz="2000" dirty="0"/>
            </a:br>
            <a:r>
              <a:rPr lang="en-US" sz="2000" dirty="0"/>
              <a:t>250-940-9101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205</TotalTime>
  <Words>517</Words>
  <Application>Microsoft Macintosh PowerPoint</Application>
  <PresentationFormat>Widescreen</PresentationFormat>
  <Paragraphs>131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Corbel</vt:lpstr>
      <vt:lpstr>Wingdings</vt:lpstr>
      <vt:lpstr>Ecology 16x9</vt:lpstr>
      <vt:lpstr>Commercial General Liability Insurance</vt:lpstr>
      <vt:lpstr>Agenda</vt:lpstr>
      <vt:lpstr>What is Commercial General Liability?</vt:lpstr>
      <vt:lpstr>PowerPoint Presentation</vt:lpstr>
      <vt:lpstr>Policy Coverage</vt:lpstr>
      <vt:lpstr>Occurrence Based Policy</vt:lpstr>
      <vt:lpstr>Policy Coverage</vt:lpstr>
      <vt:lpstr>PowerPoint Presentation</vt:lpstr>
      <vt:lpstr>Policy Coverage</vt:lpstr>
      <vt:lpstr>Policy Coverage</vt:lpstr>
      <vt:lpstr>PowerPoint Presentation</vt:lpstr>
      <vt:lpstr>Policy Exclusions</vt:lpstr>
      <vt:lpstr>Exclusions for Bodily Injury &amp; Property Damage</vt:lpstr>
      <vt:lpstr>Exclusions for Personal &amp; Advertising Injury Liability</vt:lpstr>
      <vt:lpstr>Exclusions for Medical Payments</vt:lpstr>
      <vt:lpstr>Exclusions for Tenant’s Legal Liability</vt:lpstr>
      <vt:lpstr>Common Exclusions</vt:lpstr>
      <vt:lpstr>Policy Extensions</vt:lpstr>
      <vt:lpstr>PowerPoint Presentation</vt:lpstr>
      <vt:lpstr>What To Do In The Event Of A Loss</vt:lpstr>
      <vt:lpstr>PowerPoint Presentation</vt:lpstr>
      <vt:lpstr>Claims Examples</vt:lpstr>
      <vt:lpstr>PowerPoint Presentation</vt:lpstr>
      <vt:lpstr>Managing Risk</vt:lpstr>
      <vt:lpstr>PowerPoint Presentation</vt:lpstr>
      <vt:lpstr>Questions</vt:lpstr>
      <vt:lpstr>Thank you Heather Anderson, CIP, CRM, CAIB heather.Anderson@megsonfitzpatrick.com 250-940-9101 </vt:lpstr>
    </vt:vector>
  </TitlesOfParts>
  <Company>Megson Fitzpatrick Insurance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General Liability Insurance</dc:title>
  <dc:creator>Heather Anderson</dc:creator>
  <cp:lastModifiedBy>Trevor Milan</cp:lastModifiedBy>
  <cp:revision>16</cp:revision>
  <dcterms:created xsi:type="dcterms:W3CDTF">2021-03-01T02:44:18Z</dcterms:created>
  <dcterms:modified xsi:type="dcterms:W3CDTF">2021-03-02T15:55:48Z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