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258" r:id="rId2"/>
    <p:sldId id="275" r:id="rId3"/>
    <p:sldId id="286" r:id="rId4"/>
    <p:sldId id="287" r:id="rId5"/>
    <p:sldId id="288" r:id="rId6"/>
    <p:sldId id="289" r:id="rId7"/>
    <p:sldId id="290" r:id="rId8"/>
    <p:sldId id="291" r:id="rId9"/>
    <p:sldId id="292" r:id="rId10"/>
    <p:sldId id="293" r:id="rId11"/>
    <p:sldId id="294" r:id="rId12"/>
    <p:sldId id="295" r:id="rId13"/>
    <p:sldId id="296" r:id="rId14"/>
    <p:sldId id="297" r:id="rId15"/>
    <p:sldId id="298" r:id="rId16"/>
    <p:sldId id="299" r:id="rId17"/>
    <p:sldId id="300" r:id="rId18"/>
    <p:sldId id="301" r:id="rId19"/>
    <p:sldId id="302" r:id="rId20"/>
    <p:sldId id="303" r:id="rId21"/>
    <p:sldId id="304" r:id="rId22"/>
    <p:sldId id="305" r:id="rId23"/>
    <p:sldId id="306" r:id="rId24"/>
    <p:sldId id="307" r:id="rId25"/>
    <p:sldId id="308" r:id="rId26"/>
    <p:sldId id="309" r:id="rId27"/>
    <p:sldId id="310" r:id="rId28"/>
    <p:sldId id="311" r:id="rId29"/>
    <p:sldId id="312" r:id="rId30"/>
    <p:sldId id="269" r:id="rId31"/>
    <p:sldId id="283" r:id="rId32"/>
    <p:sldId id="284" r:id="rId33"/>
    <p:sldId id="28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0" autoAdjust="0"/>
    <p:restoredTop sz="95294" autoAdjust="0"/>
  </p:normalViewPr>
  <p:slideViewPr>
    <p:cSldViewPr snapToGrid="0">
      <p:cViewPr varScale="1">
        <p:scale>
          <a:sx n="69" d="100"/>
          <a:sy n="69" d="100"/>
        </p:scale>
        <p:origin x="564" y="44"/>
      </p:cViewPr>
      <p:guideLst>
        <p:guide orient="horz" pos="2160"/>
        <p:guide pos="3840"/>
      </p:guideLst>
    </p:cSldViewPr>
  </p:slideViewPr>
  <p:notesTextViewPr>
    <p:cViewPr>
      <p:scale>
        <a:sx n="3" d="2"/>
        <a:sy n="3" d="2"/>
      </p:scale>
      <p:origin x="0" y="0"/>
    </p:cViewPr>
  </p:notesTextViewPr>
  <p:notesViewPr>
    <p:cSldViewPr snapToGrid="0">
      <p:cViewPr varScale="1">
        <p:scale>
          <a:sx n="68" d="100"/>
          <a:sy n="68" d="100"/>
        </p:scale>
        <p:origin x="2808"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E08F2E-5F06-4CE2-A139-452A1382A6F0}" type="datetimeFigureOut">
              <a:rPr lang="en-US"/>
              <a:t>3/3/2021</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828588A-5C4E-401A-AECC-B6F63A9DE965}" type="slidenum">
              <a:rPr/>
              <a:t>‹#›</a:t>
            </a:fld>
            <a:endParaRPr/>
          </a:p>
        </p:txBody>
      </p:sp>
    </p:spTree>
    <p:extLst>
      <p:ext uri="{BB962C8B-B14F-4D97-AF65-F5344CB8AC3E}">
        <p14:creationId xmlns:p14="http://schemas.microsoft.com/office/powerpoint/2010/main" val="10599797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4C5DC6-1594-414D-9341-ABA08739246C}" type="datetimeFigureOut">
              <a:rPr lang="en-US"/>
              <a:t>3/3/2021</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542409-6A04-4DC6-AC3A-D3758287A8F2}" type="slidenum">
              <a:rPr/>
              <a:t>‹#›</a:t>
            </a:fld>
            <a:endParaRPr/>
          </a:p>
        </p:txBody>
      </p:sp>
    </p:spTree>
    <p:extLst>
      <p:ext uri="{BB962C8B-B14F-4D97-AF65-F5344CB8AC3E}">
        <p14:creationId xmlns:p14="http://schemas.microsoft.com/office/powerpoint/2010/main" val="2541150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1</a:t>
            </a:fld>
            <a:endParaRPr lang="en-US"/>
          </a:p>
        </p:txBody>
      </p:sp>
    </p:spTree>
    <p:extLst>
      <p:ext uri="{BB962C8B-B14F-4D97-AF65-F5344CB8AC3E}">
        <p14:creationId xmlns:p14="http://schemas.microsoft.com/office/powerpoint/2010/main" val="330082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95D51BE-A3D8-4E67-AAC9-3C0B560ABAAE}" type="slidenum">
              <a:rPr lang="en-CA" smtClean="0"/>
              <a:t>3</a:t>
            </a:fld>
            <a:endParaRPr lang="en-CA"/>
          </a:p>
        </p:txBody>
      </p:sp>
    </p:spTree>
    <p:extLst>
      <p:ext uri="{BB962C8B-B14F-4D97-AF65-F5344CB8AC3E}">
        <p14:creationId xmlns:p14="http://schemas.microsoft.com/office/powerpoint/2010/main" val="2880562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95D51BE-A3D8-4E67-AAC9-3C0B560ABAAE}" type="slidenum">
              <a:rPr lang="en-CA" smtClean="0"/>
              <a:t>4</a:t>
            </a:fld>
            <a:endParaRPr lang="en-CA"/>
          </a:p>
        </p:txBody>
      </p:sp>
    </p:spTree>
    <p:extLst>
      <p:ext uri="{BB962C8B-B14F-4D97-AF65-F5344CB8AC3E}">
        <p14:creationId xmlns:p14="http://schemas.microsoft.com/office/powerpoint/2010/main" val="3536244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95D51BE-A3D8-4E67-AAC9-3C0B560ABAAE}" type="slidenum">
              <a:rPr lang="en-CA" smtClean="0"/>
              <a:t>5</a:t>
            </a:fld>
            <a:endParaRPr lang="en-CA"/>
          </a:p>
        </p:txBody>
      </p:sp>
    </p:spTree>
    <p:extLst>
      <p:ext uri="{BB962C8B-B14F-4D97-AF65-F5344CB8AC3E}">
        <p14:creationId xmlns:p14="http://schemas.microsoft.com/office/powerpoint/2010/main" val="2328240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95D51BE-A3D8-4E67-AAC9-3C0B560ABAAE}" type="slidenum">
              <a:rPr lang="en-CA" smtClean="0"/>
              <a:t>6</a:t>
            </a:fld>
            <a:endParaRPr lang="en-CA"/>
          </a:p>
        </p:txBody>
      </p:sp>
    </p:spTree>
    <p:extLst>
      <p:ext uri="{BB962C8B-B14F-4D97-AF65-F5344CB8AC3E}">
        <p14:creationId xmlns:p14="http://schemas.microsoft.com/office/powerpoint/2010/main" val="2196705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95D51BE-A3D8-4E67-AAC9-3C0B560ABAAE}" type="slidenum">
              <a:rPr lang="en-CA" smtClean="0"/>
              <a:t>7</a:t>
            </a:fld>
            <a:endParaRPr lang="en-CA"/>
          </a:p>
        </p:txBody>
      </p:sp>
    </p:spTree>
    <p:extLst>
      <p:ext uri="{BB962C8B-B14F-4D97-AF65-F5344CB8AC3E}">
        <p14:creationId xmlns:p14="http://schemas.microsoft.com/office/powerpoint/2010/main" val="9530868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95D51BE-A3D8-4E67-AAC9-3C0B560ABAAE}" type="slidenum">
              <a:rPr lang="en-CA" smtClean="0"/>
              <a:t>8</a:t>
            </a:fld>
            <a:endParaRPr lang="en-CA"/>
          </a:p>
        </p:txBody>
      </p:sp>
    </p:spTree>
    <p:extLst>
      <p:ext uri="{BB962C8B-B14F-4D97-AF65-F5344CB8AC3E}">
        <p14:creationId xmlns:p14="http://schemas.microsoft.com/office/powerpoint/2010/main" val="35068408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95D51BE-A3D8-4E67-AAC9-3C0B560ABAAE}" type="slidenum">
              <a:rPr lang="en-CA" smtClean="0"/>
              <a:t>9</a:t>
            </a:fld>
            <a:endParaRPr lang="en-CA"/>
          </a:p>
        </p:txBody>
      </p:sp>
    </p:spTree>
    <p:extLst>
      <p:ext uri="{BB962C8B-B14F-4D97-AF65-F5344CB8AC3E}">
        <p14:creationId xmlns:p14="http://schemas.microsoft.com/office/powerpoint/2010/main" val="30934148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95D51BE-A3D8-4E67-AAC9-3C0B560ABAAE}" type="slidenum">
              <a:rPr lang="en-CA" smtClean="0"/>
              <a:t>10</a:t>
            </a:fld>
            <a:endParaRPr lang="en-CA"/>
          </a:p>
        </p:txBody>
      </p:sp>
    </p:spTree>
    <p:extLst>
      <p:ext uri="{BB962C8B-B14F-4D97-AF65-F5344CB8AC3E}">
        <p14:creationId xmlns:p14="http://schemas.microsoft.com/office/powerpoint/2010/main" val="41290870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95D51BE-A3D8-4E67-AAC9-3C0B560ABAAE}" type="slidenum">
              <a:rPr lang="en-CA" smtClean="0"/>
              <a:t>11</a:t>
            </a:fld>
            <a:endParaRPr lang="en-CA"/>
          </a:p>
        </p:txBody>
      </p:sp>
    </p:spTree>
    <p:extLst>
      <p:ext uri="{BB962C8B-B14F-4D97-AF65-F5344CB8AC3E}">
        <p14:creationId xmlns:p14="http://schemas.microsoft.com/office/powerpoint/2010/main" val="20291228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95D51BE-A3D8-4E67-AAC9-3C0B560ABAAE}" type="slidenum">
              <a:rPr lang="en-CA" smtClean="0"/>
              <a:t>12</a:t>
            </a:fld>
            <a:endParaRPr lang="en-CA"/>
          </a:p>
        </p:txBody>
      </p:sp>
    </p:spTree>
    <p:extLst>
      <p:ext uri="{BB962C8B-B14F-4D97-AF65-F5344CB8AC3E}">
        <p14:creationId xmlns:p14="http://schemas.microsoft.com/office/powerpoint/2010/main" val="42169557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95D51BE-A3D8-4E67-AAC9-3C0B560ABAAE}" type="slidenum">
              <a:rPr lang="en-CA" smtClean="0"/>
              <a:t>13</a:t>
            </a:fld>
            <a:endParaRPr lang="en-CA"/>
          </a:p>
        </p:txBody>
      </p:sp>
    </p:spTree>
    <p:extLst>
      <p:ext uri="{BB962C8B-B14F-4D97-AF65-F5344CB8AC3E}">
        <p14:creationId xmlns:p14="http://schemas.microsoft.com/office/powerpoint/2010/main" val="23848209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95D51BE-A3D8-4E67-AAC9-3C0B560ABAAE}" type="slidenum">
              <a:rPr lang="en-CA" smtClean="0"/>
              <a:t>14</a:t>
            </a:fld>
            <a:endParaRPr lang="en-CA"/>
          </a:p>
        </p:txBody>
      </p:sp>
    </p:spTree>
    <p:extLst>
      <p:ext uri="{BB962C8B-B14F-4D97-AF65-F5344CB8AC3E}">
        <p14:creationId xmlns:p14="http://schemas.microsoft.com/office/powerpoint/2010/main" val="6225969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95D51BE-A3D8-4E67-AAC9-3C0B560ABAAE}" type="slidenum">
              <a:rPr lang="en-CA" smtClean="0"/>
              <a:t>15</a:t>
            </a:fld>
            <a:endParaRPr lang="en-CA"/>
          </a:p>
        </p:txBody>
      </p:sp>
    </p:spTree>
    <p:extLst>
      <p:ext uri="{BB962C8B-B14F-4D97-AF65-F5344CB8AC3E}">
        <p14:creationId xmlns:p14="http://schemas.microsoft.com/office/powerpoint/2010/main" val="37795232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fld id="{975D9211-1F5C-4866-9CF8-6AC4D9EC2A8E}" type="slidenum">
              <a:rPr lang="en-US" smtClean="0"/>
              <a:t>16</a:t>
            </a:fld>
            <a:endParaRPr lang="en-US"/>
          </a:p>
        </p:txBody>
      </p:sp>
    </p:spTree>
    <p:extLst>
      <p:ext uri="{BB962C8B-B14F-4D97-AF65-F5344CB8AC3E}">
        <p14:creationId xmlns:p14="http://schemas.microsoft.com/office/powerpoint/2010/main" val="15666234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fld id="{975D9211-1F5C-4866-9CF8-6AC4D9EC2A8E}" type="slidenum">
              <a:rPr lang="en-US" smtClean="0"/>
              <a:t>17</a:t>
            </a:fld>
            <a:endParaRPr lang="en-US"/>
          </a:p>
        </p:txBody>
      </p:sp>
    </p:spTree>
    <p:extLst>
      <p:ext uri="{BB962C8B-B14F-4D97-AF65-F5344CB8AC3E}">
        <p14:creationId xmlns:p14="http://schemas.microsoft.com/office/powerpoint/2010/main" val="10158742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975D9211-1F5C-4866-9CF8-6AC4D9EC2A8E}" type="slidenum">
              <a:rPr lang="en-US" smtClean="0"/>
              <a:t>18</a:t>
            </a:fld>
            <a:endParaRPr lang="en-US"/>
          </a:p>
        </p:txBody>
      </p:sp>
    </p:spTree>
    <p:extLst>
      <p:ext uri="{BB962C8B-B14F-4D97-AF65-F5344CB8AC3E}">
        <p14:creationId xmlns:p14="http://schemas.microsoft.com/office/powerpoint/2010/main" val="29890287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975D9211-1F5C-4866-9CF8-6AC4D9EC2A8E}" type="slidenum">
              <a:rPr lang="en-US" smtClean="0"/>
              <a:t>19</a:t>
            </a:fld>
            <a:endParaRPr lang="en-US"/>
          </a:p>
        </p:txBody>
      </p:sp>
    </p:spTree>
    <p:extLst>
      <p:ext uri="{BB962C8B-B14F-4D97-AF65-F5344CB8AC3E}">
        <p14:creationId xmlns:p14="http://schemas.microsoft.com/office/powerpoint/2010/main" val="11137587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975D9211-1F5C-4866-9CF8-6AC4D9EC2A8E}" type="slidenum">
              <a:rPr lang="en-US" smtClean="0"/>
              <a:t>20</a:t>
            </a:fld>
            <a:endParaRPr lang="en-US"/>
          </a:p>
        </p:txBody>
      </p:sp>
    </p:spTree>
    <p:extLst>
      <p:ext uri="{BB962C8B-B14F-4D97-AF65-F5344CB8AC3E}">
        <p14:creationId xmlns:p14="http://schemas.microsoft.com/office/powerpoint/2010/main" val="2328188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75D9211-1F5C-4866-9CF8-6AC4D9EC2A8E}" type="slidenum">
              <a:rPr lang="en-US" smtClean="0"/>
              <a:t>21</a:t>
            </a:fld>
            <a:endParaRPr lang="en-US"/>
          </a:p>
        </p:txBody>
      </p:sp>
    </p:spTree>
    <p:extLst>
      <p:ext uri="{BB962C8B-B14F-4D97-AF65-F5344CB8AC3E}">
        <p14:creationId xmlns:p14="http://schemas.microsoft.com/office/powerpoint/2010/main" val="1643510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975D9211-1F5C-4866-9CF8-6AC4D9EC2A8E}" type="slidenum">
              <a:rPr lang="en-US" smtClean="0"/>
              <a:t>22</a:t>
            </a:fld>
            <a:endParaRPr lang="en-US"/>
          </a:p>
        </p:txBody>
      </p:sp>
    </p:spTree>
    <p:extLst>
      <p:ext uri="{BB962C8B-B14F-4D97-AF65-F5344CB8AC3E}">
        <p14:creationId xmlns:p14="http://schemas.microsoft.com/office/powerpoint/2010/main" val="7290361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5D9211-1F5C-4866-9CF8-6AC4D9EC2A8E}" type="slidenum">
              <a:rPr lang="en-US" smtClean="0"/>
              <a:t>23</a:t>
            </a:fld>
            <a:endParaRPr lang="en-US"/>
          </a:p>
        </p:txBody>
      </p:sp>
    </p:spTree>
    <p:extLst>
      <p:ext uri="{BB962C8B-B14F-4D97-AF65-F5344CB8AC3E}">
        <p14:creationId xmlns:p14="http://schemas.microsoft.com/office/powerpoint/2010/main" val="39784292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975D9211-1F5C-4866-9CF8-6AC4D9EC2A8E}" type="slidenum">
              <a:rPr lang="en-US" smtClean="0"/>
              <a:t>24</a:t>
            </a:fld>
            <a:endParaRPr lang="en-US"/>
          </a:p>
        </p:txBody>
      </p:sp>
    </p:spTree>
    <p:extLst>
      <p:ext uri="{BB962C8B-B14F-4D97-AF65-F5344CB8AC3E}">
        <p14:creationId xmlns:p14="http://schemas.microsoft.com/office/powerpoint/2010/main" val="38079481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975D9211-1F5C-4866-9CF8-6AC4D9EC2A8E}" type="slidenum">
              <a:rPr lang="en-US" smtClean="0"/>
              <a:t>25</a:t>
            </a:fld>
            <a:endParaRPr lang="en-US"/>
          </a:p>
        </p:txBody>
      </p:sp>
    </p:spTree>
    <p:extLst>
      <p:ext uri="{BB962C8B-B14F-4D97-AF65-F5344CB8AC3E}">
        <p14:creationId xmlns:p14="http://schemas.microsoft.com/office/powerpoint/2010/main" val="21880038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300" dirty="0"/>
          </a:p>
        </p:txBody>
      </p:sp>
      <p:sp>
        <p:nvSpPr>
          <p:cNvPr id="4" name="Slide Number Placeholder 3"/>
          <p:cNvSpPr>
            <a:spLocks noGrp="1"/>
          </p:cNvSpPr>
          <p:nvPr>
            <p:ph type="sldNum" sz="quarter" idx="10"/>
          </p:nvPr>
        </p:nvSpPr>
        <p:spPr/>
        <p:txBody>
          <a:bodyPr/>
          <a:lstStyle/>
          <a:p>
            <a:fld id="{975D9211-1F5C-4866-9CF8-6AC4D9EC2A8E}" type="slidenum">
              <a:rPr lang="en-US" smtClean="0"/>
              <a:t>26</a:t>
            </a:fld>
            <a:endParaRPr lang="en-US"/>
          </a:p>
        </p:txBody>
      </p:sp>
    </p:spTree>
    <p:extLst>
      <p:ext uri="{BB962C8B-B14F-4D97-AF65-F5344CB8AC3E}">
        <p14:creationId xmlns:p14="http://schemas.microsoft.com/office/powerpoint/2010/main" val="7750944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300" dirty="0"/>
          </a:p>
        </p:txBody>
      </p:sp>
      <p:sp>
        <p:nvSpPr>
          <p:cNvPr id="4" name="Slide Number Placeholder 3"/>
          <p:cNvSpPr>
            <a:spLocks noGrp="1"/>
          </p:cNvSpPr>
          <p:nvPr>
            <p:ph type="sldNum" sz="quarter" idx="10"/>
          </p:nvPr>
        </p:nvSpPr>
        <p:spPr/>
        <p:txBody>
          <a:bodyPr/>
          <a:lstStyle/>
          <a:p>
            <a:fld id="{975D9211-1F5C-4866-9CF8-6AC4D9EC2A8E}" type="slidenum">
              <a:rPr lang="en-US" smtClean="0"/>
              <a:t>27</a:t>
            </a:fld>
            <a:endParaRPr lang="en-US"/>
          </a:p>
        </p:txBody>
      </p:sp>
    </p:spTree>
    <p:extLst>
      <p:ext uri="{BB962C8B-B14F-4D97-AF65-F5344CB8AC3E}">
        <p14:creationId xmlns:p14="http://schemas.microsoft.com/office/powerpoint/2010/main" val="25888113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5D9211-1F5C-4866-9CF8-6AC4D9EC2A8E}" type="slidenum">
              <a:rPr lang="en-US" smtClean="0"/>
              <a:t>28</a:t>
            </a:fld>
            <a:endParaRPr lang="en-US"/>
          </a:p>
        </p:txBody>
      </p:sp>
    </p:spTree>
    <p:extLst>
      <p:ext uri="{BB962C8B-B14F-4D97-AF65-F5344CB8AC3E}">
        <p14:creationId xmlns:p14="http://schemas.microsoft.com/office/powerpoint/2010/main" val="8249466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fld id="{975D9211-1F5C-4866-9CF8-6AC4D9EC2A8E}" type="slidenum">
              <a:rPr lang="en-US" smtClean="0"/>
              <a:t>29</a:t>
            </a:fld>
            <a:endParaRPr lang="en-US"/>
          </a:p>
        </p:txBody>
      </p:sp>
    </p:spTree>
    <p:extLst>
      <p:ext uri="{BB962C8B-B14F-4D97-AF65-F5344CB8AC3E}">
        <p14:creationId xmlns:p14="http://schemas.microsoft.com/office/powerpoint/2010/main" val="22848917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1600200" y="0"/>
            <a:ext cx="5029200" cy="5943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751777" y="3019706"/>
            <a:ext cx="4846320" cy="2387600"/>
          </a:xfrm>
        </p:spPr>
        <p:txBody>
          <a:bodyPr anchor="b">
            <a:normAutofit/>
          </a:bodyPr>
          <a:lstStyle>
            <a:lvl1pPr algn="l">
              <a:lnSpc>
                <a:spcPct val="90000"/>
              </a:lnSpc>
              <a:defRPr sz="4800">
                <a:solidFill>
                  <a:schemeClr val="bg1"/>
                </a:solidFill>
              </a:defRPr>
            </a:lvl1pPr>
          </a:lstStyle>
          <a:p>
            <a:r>
              <a:rPr lang="en-US" smtClean="0"/>
              <a:t>Click to edit Master title style</a:t>
            </a:r>
            <a:endParaRPr/>
          </a:p>
        </p:txBody>
      </p:sp>
      <p:sp>
        <p:nvSpPr>
          <p:cNvPr id="3" name="Subtitle 2"/>
          <p:cNvSpPr>
            <a:spLocks noGrp="1"/>
          </p:cNvSpPr>
          <p:nvPr>
            <p:ph type="subTitle" idx="1"/>
          </p:nvPr>
        </p:nvSpPr>
        <p:spPr>
          <a:xfrm>
            <a:off x="1751777" y="5381894"/>
            <a:ext cx="4846320" cy="448056"/>
          </a:xfrm>
        </p:spPr>
        <p:txBody>
          <a:bodyPr>
            <a:normAutofit/>
          </a:bodyPr>
          <a:lstStyle>
            <a:lvl1pPr marL="0" indent="0" algn="l">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pic>
        <p:nvPicPr>
          <p:cNvPr id="8" name="Picture 7" descr="Puffy white clouds in deep blue sky"/>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7400"/>
            <a:ext cx="1490472" cy="3886200"/>
          </a:xfrm>
          <a:prstGeom prst="rect">
            <a:avLst/>
          </a:prstGeom>
        </p:spPr>
      </p:pic>
      <p:pic>
        <p:nvPicPr>
          <p:cNvPr id="10" name="Picture 9" descr="Closeup of plant shoot"/>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739128" y="2057400"/>
            <a:ext cx="2060767" cy="3886200"/>
          </a:xfrm>
          <a:prstGeom prst="rect">
            <a:avLst/>
          </a:prstGeom>
        </p:spPr>
      </p:pic>
      <p:pic>
        <p:nvPicPr>
          <p:cNvPr id="11" name="Picture 10" descr="Waves"/>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909623" y="2057400"/>
            <a:ext cx="3282696" cy="3886200"/>
          </a:xfrm>
          <a:prstGeom prst="rect">
            <a:avLst/>
          </a:prstGeom>
        </p:spPr>
      </p:pic>
    </p:spTree>
    <p:extLst>
      <p:ext uri="{BB962C8B-B14F-4D97-AF65-F5344CB8AC3E}">
        <p14:creationId xmlns:p14="http://schemas.microsoft.com/office/powerpoint/2010/main" val="69873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
        <p:nvSpPr>
          <p:cNvPr id="4" name="Date Placeholder 3"/>
          <p:cNvSpPr>
            <a:spLocks noGrp="1"/>
          </p:cNvSpPr>
          <p:nvPr>
            <p:ph type="dt" sz="half" idx="10"/>
          </p:nvPr>
        </p:nvSpPr>
        <p:spPr/>
        <p:txBody>
          <a:bodyPr/>
          <a:lstStyle/>
          <a:p>
            <a:fld id="{6DD1B487-36FD-4CED-B07A-1A81FC6540B1}" type="datetime1">
              <a:rPr lang="en-US" smtClean="0"/>
              <a:pPr/>
              <a:t>3/3/2021</a:t>
            </a:fld>
            <a:endParaRPr lang="en-US" dirty="0"/>
          </a:p>
        </p:txBody>
      </p:sp>
      <p:sp>
        <p:nvSpPr>
          <p:cNvPr id="5" name="Footer Placeholder 4"/>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3405116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p:cNvSpPr/>
          <p:nvPr/>
        </p:nvSpPr>
        <p:spPr>
          <a:xfrm>
            <a:off x="1600199" y="2059146"/>
            <a:ext cx="7199696" cy="3886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751777" y="2263913"/>
            <a:ext cx="6949440" cy="3143393"/>
          </a:xfrm>
        </p:spPr>
        <p:txBody>
          <a:bodyPr anchor="b"/>
          <a:lstStyle>
            <a:lvl1pPr>
              <a:defRPr sz="600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1751777" y="5381893"/>
            <a:ext cx="6949440" cy="449523"/>
          </a:xfrm>
        </p:spPr>
        <p:txBody>
          <a:bodyPr/>
          <a:lstStyle>
            <a:lvl1pPr marL="0" indent="0">
              <a:spcBef>
                <a:spcPts val="0"/>
              </a:spcBef>
              <a:buNone/>
              <a:defRPr sz="240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pic>
        <p:nvPicPr>
          <p:cNvPr id="11" name="Picture 10" descr="Closeup of green plants"/>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9146"/>
            <a:ext cx="1490472" cy="3886200"/>
          </a:xfrm>
          <a:prstGeom prst="rect">
            <a:avLst/>
          </a:prstGeom>
        </p:spPr>
      </p:pic>
      <p:pic>
        <p:nvPicPr>
          <p:cNvPr id="9" name="Picture 8" descr="Waves"/>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8909623" y="2059146"/>
            <a:ext cx="3282696" cy="3886200"/>
          </a:xfrm>
          <a:prstGeom prst="rect">
            <a:avLst/>
          </a:prstGeom>
        </p:spPr>
      </p:pic>
    </p:spTree>
    <p:extLst>
      <p:ext uri="{BB962C8B-B14F-4D97-AF65-F5344CB8AC3E}">
        <p14:creationId xmlns:p14="http://schemas.microsoft.com/office/powerpoint/2010/main" val="1289894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409700" y="1556281"/>
            <a:ext cx="4610099"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6172200" y="1556281"/>
            <a:ext cx="4609775"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
        <p:nvSpPr>
          <p:cNvPr id="5" name="Date Placeholder 4"/>
          <p:cNvSpPr>
            <a:spLocks noGrp="1"/>
          </p:cNvSpPr>
          <p:nvPr>
            <p:ph type="dt" sz="half" idx="10"/>
          </p:nvPr>
        </p:nvSpPr>
        <p:spPr/>
        <p:txBody>
          <a:bodyPr/>
          <a:lstStyle/>
          <a:p>
            <a:fld id="{93A66BA0-BF77-43AC-894A-20AD8220B887}" type="datetime1">
              <a:rPr lang="en-US" smtClean="0"/>
              <a:pPr/>
              <a:t>3/3/2021</a:t>
            </a:fld>
            <a:endParaRPr lang="en-US" dirty="0"/>
          </a:p>
        </p:txBody>
      </p:sp>
      <p:sp>
        <p:nvSpPr>
          <p:cNvPr id="6" name="Footer Placeholder 5"/>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78168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1409699" y="1554480"/>
            <a:ext cx="4608576"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09699" y="2434147"/>
            <a:ext cx="4608576"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6172200" y="1554480"/>
            <a:ext cx="4610100"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434147"/>
            <a:ext cx="4610100"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9" name="Slide Number Placeholder 8"/>
          <p:cNvSpPr>
            <a:spLocks noGrp="1"/>
          </p:cNvSpPr>
          <p:nvPr>
            <p:ph type="sldNum" sz="quarter" idx="12"/>
          </p:nvPr>
        </p:nvSpPr>
        <p:spPr/>
        <p:txBody>
          <a:bodyPr/>
          <a:lstStyle/>
          <a:p>
            <a:fld id="{9CD8D479-8942-46E8-A226-A4E01F7A105C}" type="slidenum">
              <a:rPr/>
              <a:t>‹#›</a:t>
            </a:fld>
            <a:endParaRPr dirty="0"/>
          </a:p>
        </p:txBody>
      </p:sp>
      <p:sp>
        <p:nvSpPr>
          <p:cNvPr id="7" name="Date Placeholder 6"/>
          <p:cNvSpPr>
            <a:spLocks noGrp="1"/>
          </p:cNvSpPr>
          <p:nvPr>
            <p:ph type="dt" sz="half" idx="10"/>
          </p:nvPr>
        </p:nvSpPr>
        <p:spPr/>
        <p:txBody>
          <a:bodyPr/>
          <a:lstStyle/>
          <a:p>
            <a:fld id="{94C81B4D-F060-418E-A958-B2BDC1A258F8}" type="datetime1">
              <a:rPr lang="en-US" smtClean="0"/>
              <a:pPr/>
              <a:t>3/3/2021</a:t>
            </a:fld>
            <a:endParaRPr lang="en-US" dirty="0"/>
          </a:p>
        </p:txBody>
      </p:sp>
      <p:sp>
        <p:nvSpPr>
          <p:cNvPr id="8" name="Footer Placeholder 7"/>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827180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5" name="Slide Number Placeholder 4"/>
          <p:cNvSpPr>
            <a:spLocks noGrp="1"/>
          </p:cNvSpPr>
          <p:nvPr>
            <p:ph type="sldNum" sz="quarter" idx="12"/>
          </p:nvPr>
        </p:nvSpPr>
        <p:spPr/>
        <p:txBody>
          <a:bodyPr/>
          <a:lstStyle/>
          <a:p>
            <a:fld id="{9CD8D479-8942-46E8-A226-A4E01F7A105C}" type="slidenum">
              <a:rPr/>
              <a:t>‹#›</a:t>
            </a:fld>
            <a:endParaRPr/>
          </a:p>
        </p:txBody>
      </p:sp>
      <p:sp>
        <p:nvSpPr>
          <p:cNvPr id="3" name="Date Placeholder 2"/>
          <p:cNvSpPr>
            <a:spLocks noGrp="1"/>
          </p:cNvSpPr>
          <p:nvPr>
            <p:ph type="dt" sz="half" idx="10"/>
          </p:nvPr>
        </p:nvSpPr>
        <p:spPr/>
        <p:txBody>
          <a:bodyPr/>
          <a:lstStyle/>
          <a:p>
            <a:fld id="{9386AC23-C97B-41FB-9B89-C7FE0FB631CA}" type="datetime1">
              <a:rPr lang="en-US" smtClean="0"/>
              <a:pPr/>
              <a:t>3/3/2021</a:t>
            </a:fld>
            <a:endParaRPr lang="en-US" dirty="0"/>
          </a:p>
        </p:txBody>
      </p:sp>
      <p:sp>
        <p:nvSpPr>
          <p:cNvPr id="4" name="Footer Placeholder 3"/>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465877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CD8D479-8942-46E8-A226-A4E01F7A105C}" type="slidenum">
              <a:rPr/>
              <a:t>‹#›</a:t>
            </a:fld>
            <a:endParaRPr/>
          </a:p>
        </p:txBody>
      </p:sp>
      <p:sp>
        <p:nvSpPr>
          <p:cNvPr id="2" name="Date Placeholder 1"/>
          <p:cNvSpPr>
            <a:spLocks noGrp="1"/>
          </p:cNvSpPr>
          <p:nvPr>
            <p:ph type="dt" sz="half" idx="10"/>
          </p:nvPr>
        </p:nvSpPr>
        <p:spPr/>
        <p:txBody>
          <a:bodyPr/>
          <a:lstStyle/>
          <a:p>
            <a:fld id="{C81B9673-AC7F-4F1F-84E4-F0E5EAAE106D}" type="datetime1">
              <a:rPr lang="en-US" smtClean="0"/>
              <a:pPr/>
              <a:t>3/3/2021</a:t>
            </a:fld>
            <a:endParaRPr lang="en-US" dirty="0"/>
          </a:p>
        </p:txBody>
      </p:sp>
      <p:sp>
        <p:nvSpPr>
          <p:cNvPr id="3" name="Footer Placeholder 2"/>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1107393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82434" y="919616"/>
            <a:ext cx="4155622" cy="2532888"/>
          </a:xfrm>
        </p:spPr>
        <p:txBody>
          <a:bodyPr anchor="b"/>
          <a:lstStyle>
            <a:lvl1pPr>
              <a:defRPr sz="3200"/>
            </a:lvl1pPr>
          </a:lstStyle>
          <a:p>
            <a:r>
              <a:rPr lang="en-US" smtClean="0"/>
              <a:t>Click to edit Master title style</a:t>
            </a:r>
            <a:endParaRPr/>
          </a:p>
        </p:txBody>
      </p:sp>
      <p:sp>
        <p:nvSpPr>
          <p:cNvPr id="3" name="Content Placeholder 2"/>
          <p:cNvSpPr>
            <a:spLocks noGrp="1"/>
          </p:cNvSpPr>
          <p:nvPr>
            <p:ph idx="1"/>
          </p:nvPr>
        </p:nvSpPr>
        <p:spPr>
          <a:xfrm>
            <a:off x="1409699" y="915923"/>
            <a:ext cx="5216979" cy="5065776"/>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6682434" y="3502152"/>
            <a:ext cx="4155622" cy="2479548"/>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
        <p:nvSpPr>
          <p:cNvPr id="5" name="Date Placeholder 4"/>
          <p:cNvSpPr>
            <a:spLocks noGrp="1"/>
          </p:cNvSpPr>
          <p:nvPr>
            <p:ph type="dt" sz="half" idx="10"/>
          </p:nvPr>
        </p:nvSpPr>
        <p:spPr/>
        <p:txBody>
          <a:bodyPr/>
          <a:lstStyle/>
          <a:p>
            <a:fld id="{BA2A3310-D664-4933-9402-AB5DB0887727}" type="datetime1">
              <a:rPr lang="en-US" smtClean="0"/>
              <a:pPr/>
              <a:t>3/3/2021</a:t>
            </a:fld>
            <a:endParaRPr lang="en-US" dirty="0"/>
          </a:p>
        </p:txBody>
      </p:sp>
      <p:sp>
        <p:nvSpPr>
          <p:cNvPr id="6" name="Footer Placeholder 5"/>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3023549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82435" y="919616"/>
            <a:ext cx="4155622" cy="2532888"/>
          </a:xfrm>
        </p:spPr>
        <p:txBody>
          <a:bodyPr anchor="b"/>
          <a:lstStyle>
            <a:lvl1pPr>
              <a:defRPr sz="3200"/>
            </a:lvl1pPr>
          </a:lstStyle>
          <a:p>
            <a:r>
              <a:rPr lang="en-US" smtClean="0"/>
              <a:t>Click to edit Master title style</a:t>
            </a:r>
            <a:endParaRPr dirty="0"/>
          </a:p>
        </p:txBody>
      </p:sp>
      <p:sp>
        <p:nvSpPr>
          <p:cNvPr id="3" name="Picture Placeholder 2" descr="An empty placeholder to add an image. Click on the placeholder and select the image that you wish to add"/>
          <p:cNvSpPr>
            <a:spLocks noGrp="1"/>
          </p:cNvSpPr>
          <p:nvPr>
            <p:ph type="pic" idx="1"/>
          </p:nvPr>
        </p:nvSpPr>
        <p:spPr>
          <a:xfrm>
            <a:off x="0" y="915923"/>
            <a:ext cx="6626677" cy="5065776"/>
          </a:xfrm>
        </p:spPr>
        <p:txBody>
          <a:bodyPr tIns="1371600">
            <a:normAutofit/>
          </a:bodyPr>
          <a:lstStyle>
            <a:lvl1pPr marL="0" indent="0" algn="ctr">
              <a:spcBef>
                <a:spcPts val="0"/>
              </a:spcBef>
              <a:buNone/>
              <a:defRPr sz="2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682435" y="3502152"/>
            <a:ext cx="4155622" cy="2479547"/>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
        <p:nvSpPr>
          <p:cNvPr id="5" name="Date Placeholder 4"/>
          <p:cNvSpPr>
            <a:spLocks noGrp="1"/>
          </p:cNvSpPr>
          <p:nvPr>
            <p:ph type="dt" sz="half" idx="10"/>
          </p:nvPr>
        </p:nvSpPr>
        <p:spPr/>
        <p:txBody>
          <a:bodyPr/>
          <a:lstStyle/>
          <a:p>
            <a:fld id="{E1447A63-5E3D-469C-A0D1-119323F4F95E}" type="datetime1">
              <a:rPr lang="en-US" smtClean="0"/>
              <a:pPr/>
              <a:t>3/3/2021</a:t>
            </a:fld>
            <a:endParaRPr lang="en-US" dirty="0"/>
          </a:p>
        </p:txBody>
      </p:sp>
      <p:sp>
        <p:nvSpPr>
          <p:cNvPr id="6" name="Footer Placeholder 5"/>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16422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
        <p:nvSpPr>
          <p:cNvPr id="4" name="Date Placeholder 3"/>
          <p:cNvSpPr>
            <a:spLocks noGrp="1"/>
          </p:cNvSpPr>
          <p:nvPr>
            <p:ph type="dt" sz="half" idx="10"/>
          </p:nvPr>
        </p:nvSpPr>
        <p:spPr/>
        <p:txBody>
          <a:bodyPr/>
          <a:lstStyle/>
          <a:p>
            <a:fld id="{C9B55A74-0919-413E-865C-E0E8D1722ED7}" type="datetime1">
              <a:rPr lang="en-US" smtClean="0"/>
              <a:pPr/>
              <a:t>3/3/2021</a:t>
            </a:fld>
            <a:endParaRPr lang="en-US" dirty="0"/>
          </a:p>
        </p:txBody>
      </p:sp>
      <p:sp>
        <p:nvSpPr>
          <p:cNvPr id="5" name="Footer Placeholder 4"/>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720709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190500"/>
            <a:ext cx="2057400" cy="5986463"/>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838200" y="190500"/>
            <a:ext cx="7734300" cy="598646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
        <p:nvSpPr>
          <p:cNvPr id="4" name="Date Placeholder 3"/>
          <p:cNvSpPr>
            <a:spLocks noGrp="1"/>
          </p:cNvSpPr>
          <p:nvPr>
            <p:ph type="dt" sz="half" idx="10"/>
          </p:nvPr>
        </p:nvSpPr>
        <p:spPr/>
        <p:txBody>
          <a:bodyPr/>
          <a:lstStyle/>
          <a:p>
            <a:fld id="{25BFE46A-5893-4F80-829A-F37AF8AAC03B}" type="datetime1">
              <a:rPr lang="en-US" smtClean="0"/>
              <a:pPr/>
              <a:t>3/3/2021</a:t>
            </a:fld>
            <a:endParaRPr lang="en-US" dirty="0"/>
          </a:p>
        </p:txBody>
      </p:sp>
      <p:sp>
        <p:nvSpPr>
          <p:cNvPr id="5" name="Footer Placeholder 4"/>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1021014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Water Title Slide">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891" t="-1370" r="-891" b="-1370"/>
          <a:stretch/>
        </p:blipFill>
        <p:spPr>
          <a:xfrm>
            <a:off x="0" y="1"/>
            <a:ext cx="12192000" cy="6858000"/>
          </a:xfrm>
          <a:prstGeom prst="rect">
            <a:avLst/>
          </a:prstGeom>
        </p:spPr>
      </p:pic>
      <p:sp>
        <p:nvSpPr>
          <p:cNvPr id="4" name="Rectangle 3"/>
          <p:cNvSpPr/>
          <p:nvPr/>
        </p:nvSpPr>
        <p:spPr>
          <a:xfrm>
            <a:off x="0" y="1319227"/>
            <a:ext cx="7501433" cy="4086808"/>
          </a:xfrm>
          <a:prstGeom prst="rect">
            <a:avLst/>
          </a:prstGeom>
          <a:solidFill>
            <a:schemeClr val="accent4">
              <a:lumMod val="20000"/>
              <a:lumOff val="8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a:spLocks noChangeAspect="1"/>
          </p:cNvSpPr>
          <p:nvPr/>
        </p:nvSpPr>
        <p:spPr>
          <a:xfrm>
            <a:off x="1" y="4385388"/>
            <a:ext cx="7498080" cy="1030800"/>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484027" y="4440151"/>
            <a:ext cx="6840504" cy="78049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 name="Title 1"/>
          <p:cNvSpPr>
            <a:spLocks noGrp="1"/>
          </p:cNvSpPr>
          <p:nvPr>
            <p:ph type="ctrTitle"/>
          </p:nvPr>
        </p:nvSpPr>
        <p:spPr>
          <a:xfrm>
            <a:off x="2611697" y="2733870"/>
            <a:ext cx="4712834" cy="1520889"/>
          </a:xfrm>
        </p:spPr>
        <p:txBody>
          <a:bodyPr anchor="b"/>
          <a:lstStyle>
            <a:lvl1pPr algn="ctr">
              <a:defRPr sz="6000"/>
            </a:lvl1pPr>
          </a:lstStyle>
          <a:p>
            <a:r>
              <a:rPr lang="en-US"/>
              <a:t>Click to edit Master title style</a:t>
            </a:r>
            <a:endParaRPr lang="en-US" dirty="0"/>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814" y="1424010"/>
            <a:ext cx="2048327" cy="1309860"/>
          </a:xfrm>
          <a:prstGeom prst="rect">
            <a:avLst/>
          </a:prstGeom>
        </p:spPr>
      </p:pic>
    </p:spTree>
    <p:extLst>
      <p:ext uri="{BB962C8B-B14F-4D97-AF65-F5344CB8AC3E}">
        <p14:creationId xmlns:p14="http://schemas.microsoft.com/office/powerpoint/2010/main" val="1850412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Vertical Text">
    <p:spTree>
      <p:nvGrpSpPr>
        <p:cNvPr id="1" name=""/>
        <p:cNvGrpSpPr/>
        <p:nvPr/>
      </p:nvGrpSpPr>
      <p:grpSpPr>
        <a:xfrm>
          <a:off x="0" y="0"/>
          <a:ext cx="0" cy="0"/>
          <a:chOff x="0" y="0"/>
          <a:chExt cx="0" cy="0"/>
        </a:xfrm>
      </p:grpSpPr>
      <p:sp>
        <p:nvSpPr>
          <p:cNvPr id="7" name="Rectangle 6"/>
          <p:cNvSpPr/>
          <p:nvPr userDrawn="1"/>
        </p:nvSpPr>
        <p:spPr>
          <a:xfrm>
            <a:off x="68424" y="-5896"/>
            <a:ext cx="12055151" cy="67273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194221" y="1672282"/>
            <a:ext cx="5647775" cy="1685508"/>
          </a:xfrm>
        </p:spPr>
        <p:txBody>
          <a:bodyPr/>
          <a:lstStyle/>
          <a:p>
            <a:r>
              <a:rPr lang="en-US"/>
              <a:t>Click to edit Master title style</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9940" y="1739446"/>
            <a:ext cx="3571875" cy="5353050"/>
          </a:xfrm>
          <a:prstGeom prst="rect">
            <a:avLst/>
          </a:prstGeom>
        </p:spPr>
      </p:pic>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8777190" y="1739446"/>
            <a:ext cx="3571875" cy="5353050"/>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383220" y="3863382"/>
            <a:ext cx="3269775" cy="2090949"/>
          </a:xfrm>
          <a:prstGeom prst="rect">
            <a:avLst/>
          </a:prstGeom>
        </p:spPr>
      </p:pic>
    </p:spTree>
    <p:extLst>
      <p:ext uri="{BB962C8B-B14F-4D97-AF65-F5344CB8AC3E}">
        <p14:creationId xmlns:p14="http://schemas.microsoft.com/office/powerpoint/2010/main" val="1732203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6629400"/>
            <a:ext cx="1499616" cy="228600"/>
          </a:xfrm>
          <a:prstGeom prst="rect">
            <a:avLst/>
          </a:prstGeom>
          <a:gradFill>
            <a:gsLst>
              <a:gs pos="0">
                <a:schemeClr val="accent1">
                  <a:lumMod val="15000"/>
                  <a:lumOff val="85000"/>
                </a:schemeClr>
              </a:gs>
              <a:gs pos="100000">
                <a:schemeClr val="accent1">
                  <a:lumMod val="15000"/>
                  <a:lumOff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1609344" y="6629400"/>
            <a:ext cx="10582656" cy="228600"/>
          </a:xfrm>
          <a:prstGeom prst="rect">
            <a:avLst/>
          </a:prstGeom>
          <a:gradFill>
            <a:gsLst>
              <a:gs pos="0">
                <a:schemeClr val="accent1">
                  <a:lumMod val="35000"/>
                  <a:lumOff val="65000"/>
                </a:schemeClr>
              </a:gs>
              <a:gs pos="100000">
                <a:schemeClr val="accent1">
                  <a:lumMod val="35000"/>
                  <a:lumOff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accent1">
                  <a:lumMod val="75000"/>
                </a:schemeClr>
              </a:solidFill>
            </a:endParaRPr>
          </a:p>
        </p:txBody>
      </p:sp>
      <p:sp>
        <p:nvSpPr>
          <p:cNvPr id="2" name="Title Placeholder 1"/>
          <p:cNvSpPr>
            <a:spLocks noGrp="1"/>
          </p:cNvSpPr>
          <p:nvPr>
            <p:ph type="title"/>
          </p:nvPr>
        </p:nvSpPr>
        <p:spPr>
          <a:xfrm>
            <a:off x="1410026" y="276087"/>
            <a:ext cx="9371949" cy="1183566"/>
          </a:xfrm>
          <a:prstGeom prst="rect">
            <a:avLst/>
          </a:prstGeom>
        </p:spPr>
        <p:txBody>
          <a:bodyPr vert="horz" lIns="91440" tIns="45720" rIns="91440" bIns="45720" rtlCol="0" anchor="b">
            <a:normAutofit/>
          </a:bodyPr>
          <a:lstStyle/>
          <a:p>
            <a:r>
              <a:rPr lang="en-US" smtClean="0"/>
              <a:t>Click to edit Master title style</a:t>
            </a:r>
            <a:endParaRPr dirty="0"/>
          </a:p>
        </p:txBody>
      </p:sp>
      <p:sp>
        <p:nvSpPr>
          <p:cNvPr id="3" name="Text Placeholder 2"/>
          <p:cNvSpPr>
            <a:spLocks noGrp="1"/>
          </p:cNvSpPr>
          <p:nvPr>
            <p:ph type="body" idx="1"/>
          </p:nvPr>
        </p:nvSpPr>
        <p:spPr>
          <a:xfrm>
            <a:off x="1410027" y="1566001"/>
            <a:ext cx="9371948" cy="4620682"/>
          </a:xfrm>
          <a:prstGeom prst="rect">
            <a:avLst/>
          </a:prstGeom>
        </p:spPr>
        <p:txBody>
          <a:bodyPr vert="horz" lIns="91440" tIns="45720" rIns="91440" bIns="45720" rtlCol="0">
            <a:normAutofit/>
          </a:bodyPr>
          <a:lstStyle/>
          <a:p>
            <a:pPr lvl="0"/>
            <a:r>
              <a:rPr lang="en-US" dirty="0"/>
              <a:t>E</a:t>
            </a:r>
            <a:r>
              <a:rPr dirty="0"/>
              <a:t>dit Master text styles</a:t>
            </a:r>
          </a:p>
          <a:p>
            <a:pPr lvl="1"/>
            <a:r>
              <a:rPr dirty="0"/>
              <a:t>Second level</a:t>
            </a:r>
          </a:p>
          <a:p>
            <a:pPr lvl="2"/>
            <a:r>
              <a:rPr dirty="0"/>
              <a:t>Third level</a:t>
            </a:r>
          </a:p>
          <a:p>
            <a:pPr lvl="3"/>
            <a:r>
              <a:rPr dirty="0"/>
              <a:t>Fourth level</a:t>
            </a:r>
          </a:p>
          <a:p>
            <a:pPr lvl="4"/>
            <a:r>
              <a:rPr dirty="0"/>
              <a:t>Fifth level</a:t>
            </a:r>
          </a:p>
        </p:txBody>
      </p:sp>
      <p:sp>
        <p:nvSpPr>
          <p:cNvPr id="6" name="Slide Number Placeholder 5"/>
          <p:cNvSpPr>
            <a:spLocks noGrp="1"/>
          </p:cNvSpPr>
          <p:nvPr>
            <p:ph type="sldNum" sz="quarter" idx="4"/>
          </p:nvPr>
        </p:nvSpPr>
        <p:spPr>
          <a:xfrm>
            <a:off x="0" y="6629400"/>
            <a:ext cx="410402" cy="228600"/>
          </a:xfrm>
          <a:prstGeom prst="rect">
            <a:avLst/>
          </a:prstGeom>
        </p:spPr>
        <p:txBody>
          <a:bodyPr vert="horz" lIns="91440" tIns="45720" rIns="91440" bIns="45720" rtlCol="0" anchor="ctr"/>
          <a:lstStyle>
            <a:lvl1pPr algn="r">
              <a:defRPr sz="1100">
                <a:solidFill>
                  <a:schemeClr val="accent1">
                    <a:lumMod val="50000"/>
                  </a:schemeClr>
                </a:solidFill>
              </a:defRPr>
            </a:lvl1pPr>
          </a:lstStyle>
          <a:p>
            <a:fld id="{9CD8D479-8942-46E8-A226-A4E01F7A105C}" type="slidenum">
              <a:rPr lang="en-US" smtClean="0"/>
              <a:pPr/>
              <a:t>‹#›</a:t>
            </a:fld>
            <a:endParaRPr lang="en-US" dirty="0"/>
          </a:p>
        </p:txBody>
      </p:sp>
      <p:sp>
        <p:nvSpPr>
          <p:cNvPr id="4" name="Date Placeholder 3"/>
          <p:cNvSpPr>
            <a:spLocks noGrp="1"/>
          </p:cNvSpPr>
          <p:nvPr>
            <p:ph type="dt" sz="half" idx="2"/>
          </p:nvPr>
        </p:nvSpPr>
        <p:spPr>
          <a:xfrm>
            <a:off x="453403" y="6629400"/>
            <a:ext cx="1000662" cy="228600"/>
          </a:xfrm>
          <a:prstGeom prst="rect">
            <a:avLst/>
          </a:prstGeom>
        </p:spPr>
        <p:txBody>
          <a:bodyPr vert="horz" lIns="91440" tIns="45720" rIns="91440" bIns="45720" rtlCol="0" anchor="ctr"/>
          <a:lstStyle>
            <a:lvl1pPr algn="r">
              <a:defRPr sz="1100">
                <a:solidFill>
                  <a:schemeClr val="accent1">
                    <a:lumMod val="50000"/>
                  </a:schemeClr>
                </a:solidFill>
              </a:defRPr>
            </a:lvl1pPr>
          </a:lstStyle>
          <a:p>
            <a:fld id="{1E56E745-E731-42F7-BC46-83DD513FC98F}" type="datetime1">
              <a:rPr lang="en-US" smtClean="0"/>
              <a:pPr/>
              <a:t>3/3/2021</a:t>
            </a:fld>
            <a:endParaRPr lang="en-US" dirty="0"/>
          </a:p>
        </p:txBody>
      </p:sp>
      <p:sp>
        <p:nvSpPr>
          <p:cNvPr id="5" name="Footer Placeholder 4"/>
          <p:cNvSpPr>
            <a:spLocks noGrp="1"/>
          </p:cNvSpPr>
          <p:nvPr>
            <p:ph type="ftr" sz="quarter" idx="3"/>
          </p:nvPr>
        </p:nvSpPr>
        <p:spPr>
          <a:xfrm>
            <a:off x="1637716" y="6629400"/>
            <a:ext cx="9144259" cy="228600"/>
          </a:xfrm>
          <a:prstGeom prst="rect">
            <a:avLst/>
          </a:prstGeom>
        </p:spPr>
        <p:txBody>
          <a:bodyPr vert="horz" lIns="91440" tIns="45720" rIns="91440" bIns="45720" rtlCol="0" anchor="ctr"/>
          <a:lstStyle>
            <a:lvl1pPr algn="l">
              <a:defRPr sz="1100">
                <a:solidFill>
                  <a:schemeClr val="accent1">
                    <a:lumMod val="50000"/>
                  </a:schemeClr>
                </a:solidFill>
              </a:defRPr>
            </a:lvl1pPr>
          </a:lstStyle>
          <a:p>
            <a:r>
              <a:rPr lang="en-US"/>
              <a:t>Add a footer</a:t>
            </a:r>
            <a:endParaRPr lang="en-US" dirty="0"/>
          </a:p>
        </p:txBody>
      </p:sp>
    </p:spTree>
    <p:extLst>
      <p:ext uri="{BB962C8B-B14F-4D97-AF65-F5344CB8AC3E}">
        <p14:creationId xmlns:p14="http://schemas.microsoft.com/office/powerpoint/2010/main" val="28660464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p:titleStyle>
    <p:body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hyperlink" Target="http://www.whc.org/ltcf"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www.ltacanada.c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777" y="2382397"/>
            <a:ext cx="4846320" cy="2387600"/>
          </a:xfrm>
        </p:spPr>
        <p:txBody>
          <a:bodyPr/>
          <a:lstStyle/>
          <a:p>
            <a:r>
              <a:rPr lang="en-US" dirty="0" smtClean="0"/>
              <a:t>A National Conversation</a:t>
            </a:r>
            <a:endParaRPr lang="en-US" dirty="0"/>
          </a:p>
        </p:txBody>
      </p:sp>
      <p:sp>
        <p:nvSpPr>
          <p:cNvPr id="3" name="Subtitle 2"/>
          <p:cNvSpPr>
            <a:spLocks noGrp="1"/>
          </p:cNvSpPr>
          <p:nvPr>
            <p:ph type="subTitle" idx="1"/>
          </p:nvPr>
        </p:nvSpPr>
        <p:spPr>
          <a:xfrm>
            <a:off x="1751777" y="4899306"/>
            <a:ext cx="4846320" cy="448056"/>
          </a:xfrm>
        </p:spPr>
        <p:txBody>
          <a:bodyPr>
            <a:noAutofit/>
          </a:bodyPr>
          <a:lstStyle/>
          <a:p>
            <a:r>
              <a:rPr lang="en-US" dirty="0" smtClean="0"/>
              <a:t>Canadian Land Trust Working Group CLTWG</a:t>
            </a:r>
          </a:p>
          <a:p>
            <a:r>
              <a:rPr lang="en-US" dirty="0" smtClean="0"/>
              <a:t>Wildlife Habitat Canada</a:t>
            </a:r>
          </a:p>
          <a:p>
            <a:r>
              <a:rPr lang="en-US" dirty="0" smtClean="0"/>
              <a:t>National Land Trust Body</a:t>
            </a:r>
            <a:endParaRPr lang="en-US" dirty="0"/>
          </a:p>
        </p:txBody>
      </p:sp>
    </p:spTree>
    <p:extLst>
      <p:ext uri="{BB962C8B-B14F-4D97-AF65-F5344CB8AC3E}">
        <p14:creationId xmlns:p14="http://schemas.microsoft.com/office/powerpoint/2010/main" val="4261546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A National Conversation</a:t>
            </a:r>
            <a:endParaRPr lang="en-US" dirty="0"/>
          </a:p>
        </p:txBody>
      </p:sp>
      <p:sp>
        <p:nvSpPr>
          <p:cNvPr id="3" name="Content Placeholder 2"/>
          <p:cNvSpPr>
            <a:spLocks noGrp="1"/>
          </p:cNvSpPr>
          <p:nvPr>
            <p:ph idx="1"/>
          </p:nvPr>
        </p:nvSpPr>
        <p:spPr/>
        <p:txBody>
          <a:bodyPr/>
          <a:lstStyle/>
          <a:p>
            <a:pPr marL="0" indent="0">
              <a:buNone/>
            </a:pPr>
            <a:r>
              <a:rPr lang="en-US" dirty="0" smtClean="0"/>
              <a:t>Justin Thompson, Canadian </a:t>
            </a:r>
            <a:r>
              <a:rPr lang="en-US" dirty="0"/>
              <a:t>Land Trust Working Group </a:t>
            </a:r>
            <a:r>
              <a:rPr lang="en-US" dirty="0" smtClean="0"/>
              <a:t>CLTWG</a:t>
            </a:r>
          </a:p>
          <a:p>
            <a:pPr marL="0" indent="0">
              <a:buNone/>
            </a:pPr>
            <a:r>
              <a:rPr lang="en-US" dirty="0" smtClean="0"/>
              <a:t>Julia Thompson, Wildlife </a:t>
            </a:r>
            <a:r>
              <a:rPr lang="en-US" dirty="0"/>
              <a:t>Habitat Canada</a:t>
            </a:r>
          </a:p>
          <a:p>
            <a:pPr marL="0" indent="0">
              <a:buNone/>
            </a:pPr>
            <a:r>
              <a:rPr lang="en-US" dirty="0" smtClean="0"/>
              <a:t>Paul McNair, National </a:t>
            </a:r>
            <a:r>
              <a:rPr lang="en-US" dirty="0"/>
              <a:t>Land Trust Body</a:t>
            </a:r>
          </a:p>
          <a:p>
            <a:pPr marL="0" indent="0">
              <a:buNone/>
            </a:pPr>
            <a:endParaRPr lang="en-US" dirty="0"/>
          </a:p>
        </p:txBody>
      </p:sp>
      <p:sp>
        <p:nvSpPr>
          <p:cNvPr id="4" name="Slide Number Placeholder 3"/>
          <p:cNvSpPr>
            <a:spLocks noGrp="1"/>
          </p:cNvSpPr>
          <p:nvPr>
            <p:ph type="sldNum" sz="quarter" idx="12"/>
          </p:nvPr>
        </p:nvSpPr>
        <p:spPr/>
        <p:txBody>
          <a:bodyPr/>
          <a:lstStyle/>
          <a:p>
            <a:fld id="{9CD8D479-8942-46E8-A226-A4E01F7A105C}" type="slidenum">
              <a:rPr lang="en-US" smtClean="0"/>
              <a:t>2</a:t>
            </a:fld>
            <a:endParaRPr lang="en-US"/>
          </a:p>
        </p:txBody>
      </p:sp>
      <p:sp>
        <p:nvSpPr>
          <p:cNvPr id="5" name="Date Placeholder 4"/>
          <p:cNvSpPr>
            <a:spLocks noGrp="1"/>
          </p:cNvSpPr>
          <p:nvPr>
            <p:ph type="dt" sz="half" idx="10"/>
          </p:nvPr>
        </p:nvSpPr>
        <p:spPr/>
        <p:txBody>
          <a:bodyPr/>
          <a:lstStyle/>
          <a:p>
            <a:fld id="{6DD1B487-36FD-4CED-B07A-1A81FC6540B1}" type="datetime1">
              <a:rPr lang="en-US" smtClean="0"/>
              <a:pPr/>
              <a:t>3/3/2021</a:t>
            </a:fld>
            <a:endParaRPr lang="en-US" dirty="0"/>
          </a:p>
        </p:txBody>
      </p:sp>
      <p:sp>
        <p:nvSpPr>
          <p:cNvPr id="6" name="Footer Placeholder 5"/>
          <p:cNvSpPr>
            <a:spLocks noGrp="1"/>
          </p:cNvSpPr>
          <p:nvPr>
            <p:ph type="ftr" sz="quarter" idx="11"/>
          </p:nvPr>
        </p:nvSpPr>
        <p:spPr/>
        <p:txBody>
          <a:bodyPr/>
          <a:lstStyle/>
          <a:p>
            <a:r>
              <a:rPr lang="en-US" dirty="0" smtClean="0"/>
              <a:t>A National Conversation</a:t>
            </a:r>
            <a:endParaRPr lang="en-US" dirty="0"/>
          </a:p>
        </p:txBody>
      </p:sp>
    </p:spTree>
    <p:extLst>
      <p:ext uri="{BB962C8B-B14F-4D97-AF65-F5344CB8AC3E}">
        <p14:creationId xmlns:p14="http://schemas.microsoft.com/office/powerpoint/2010/main" val="1627619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3034"/>
          <a:stretch/>
        </p:blipFill>
        <p:spPr>
          <a:xfrm>
            <a:off x="7642412" y="-320"/>
            <a:ext cx="3025588" cy="1753282"/>
          </a:xfrm>
          <a:prstGeom prst="rect">
            <a:avLst/>
          </a:prstGeom>
          <a:effectLst>
            <a:softEdge rad="31750"/>
          </a:effectLst>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1032" r="2685"/>
          <a:stretch/>
        </p:blipFill>
        <p:spPr>
          <a:xfrm flipH="1">
            <a:off x="1524001" y="0"/>
            <a:ext cx="3025587" cy="1753282"/>
          </a:xfrm>
          <a:prstGeom prst="rect">
            <a:avLst/>
          </a:prstGeom>
          <a:effectLst>
            <a:softEdge rad="31750"/>
          </a:effectLst>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10889" t="5737" b="24220"/>
          <a:stretch/>
        </p:blipFill>
        <p:spPr>
          <a:xfrm>
            <a:off x="4583205" y="1"/>
            <a:ext cx="3025588" cy="1766409"/>
          </a:xfrm>
          <a:prstGeom prst="rect">
            <a:avLst/>
          </a:prstGeom>
          <a:effectLst>
            <a:softEdge rad="31750"/>
          </a:effectLst>
        </p:spPr>
      </p:pic>
      <p:sp>
        <p:nvSpPr>
          <p:cNvPr id="8" name="Title 5"/>
          <p:cNvSpPr txBox="1">
            <a:spLocks/>
          </p:cNvSpPr>
          <p:nvPr/>
        </p:nvSpPr>
        <p:spPr>
          <a:xfrm>
            <a:off x="1788585" y="2155669"/>
            <a:ext cx="8641723" cy="446028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CA" sz="4000" dirty="0">
                <a:solidFill>
                  <a:schemeClr val="accent1">
                    <a:lumMod val="50000"/>
                  </a:schemeClr>
                </a:solidFill>
              </a:rPr>
              <a:t>The Canadian Land Trusts Working Group</a:t>
            </a:r>
          </a:p>
          <a:p>
            <a:pPr algn="ctr"/>
            <a:r>
              <a:rPr lang="en-CA" sz="4000" dirty="0">
                <a:solidFill>
                  <a:schemeClr val="accent1">
                    <a:lumMod val="50000"/>
                  </a:schemeClr>
                </a:solidFill>
              </a:rPr>
              <a:t>&amp;</a:t>
            </a:r>
          </a:p>
          <a:p>
            <a:pPr algn="ctr"/>
            <a:r>
              <a:rPr lang="en-CA" sz="4000" dirty="0">
                <a:solidFill>
                  <a:schemeClr val="accent1">
                    <a:lumMod val="50000"/>
                  </a:schemeClr>
                </a:solidFill>
              </a:rPr>
              <a:t>Federal Funding for Community and Regional Land Trusts Across Canada</a:t>
            </a:r>
            <a:r>
              <a:rPr lang="en-CA" sz="2800" dirty="0">
                <a:solidFill>
                  <a:schemeClr val="accent1">
                    <a:lumMod val="50000"/>
                  </a:schemeClr>
                </a:solidFill>
              </a:rPr>
              <a:t/>
            </a:r>
            <a:br>
              <a:rPr lang="en-CA" sz="2800" dirty="0">
                <a:solidFill>
                  <a:schemeClr val="accent1">
                    <a:lumMod val="50000"/>
                  </a:schemeClr>
                </a:solidFill>
              </a:rPr>
            </a:br>
            <a:r>
              <a:rPr lang="en-CA" sz="2000" dirty="0">
                <a:solidFill>
                  <a:schemeClr val="accent1">
                    <a:lumMod val="50000"/>
                  </a:schemeClr>
                </a:solidFill>
              </a:rPr>
              <a:t/>
            </a:r>
            <a:br>
              <a:rPr lang="en-CA" sz="2000" dirty="0">
                <a:solidFill>
                  <a:schemeClr val="accent1">
                    <a:lumMod val="50000"/>
                  </a:schemeClr>
                </a:solidFill>
              </a:rPr>
            </a:br>
            <a:r>
              <a:rPr lang="en-CA" sz="2000" dirty="0">
                <a:solidFill>
                  <a:schemeClr val="accent1">
                    <a:lumMod val="50000"/>
                  </a:schemeClr>
                </a:solidFill>
              </a:rPr>
              <a:t>Presented by</a:t>
            </a:r>
            <a:br>
              <a:rPr lang="en-CA" sz="2000" dirty="0">
                <a:solidFill>
                  <a:schemeClr val="accent1">
                    <a:lumMod val="50000"/>
                  </a:schemeClr>
                </a:solidFill>
              </a:rPr>
            </a:br>
            <a:endParaRPr lang="en-CA" sz="800" dirty="0">
              <a:solidFill>
                <a:schemeClr val="accent1">
                  <a:lumMod val="50000"/>
                </a:schemeClr>
              </a:solidFill>
            </a:endParaRPr>
          </a:p>
          <a:p>
            <a:pPr algn="ctr"/>
            <a:r>
              <a:rPr lang="en-CA" sz="2000" dirty="0">
                <a:solidFill>
                  <a:schemeClr val="accent1">
                    <a:lumMod val="50000"/>
                  </a:schemeClr>
                </a:solidFill>
              </a:rPr>
              <a:t>Justin Thompson, Chair of the CLTWG &amp;</a:t>
            </a:r>
          </a:p>
          <a:p>
            <a:pPr algn="ctr"/>
            <a:r>
              <a:rPr lang="en-CA" sz="2000" dirty="0">
                <a:solidFill>
                  <a:schemeClr val="accent1">
                    <a:lumMod val="50000"/>
                  </a:schemeClr>
                </a:solidFill>
              </a:rPr>
              <a:t>ED of the Southern Alberta Land Trust Society (SALTS)</a:t>
            </a:r>
          </a:p>
          <a:p>
            <a:pPr algn="ctr"/>
            <a:endParaRPr lang="en-CA" dirty="0">
              <a:solidFill>
                <a:schemeClr val="accent1">
                  <a:lumMod val="50000"/>
                </a:schemeClr>
              </a:solidFill>
            </a:endParaRPr>
          </a:p>
        </p:txBody>
      </p:sp>
      <p:sp>
        <p:nvSpPr>
          <p:cNvPr id="2" name="Slide Number Placeholder 1"/>
          <p:cNvSpPr>
            <a:spLocks noGrp="1"/>
          </p:cNvSpPr>
          <p:nvPr>
            <p:ph type="sldNum" sz="quarter" idx="12"/>
          </p:nvPr>
        </p:nvSpPr>
        <p:spPr/>
        <p:txBody>
          <a:bodyPr/>
          <a:lstStyle/>
          <a:p>
            <a:fld id="{25F68B70-5F2E-48E2-AB57-CC0CE8AFB903}" type="slidenum">
              <a:rPr lang="en-CA" smtClean="0"/>
              <a:t>3</a:t>
            </a:fld>
            <a:endParaRPr lang="en-CA"/>
          </a:p>
        </p:txBody>
      </p:sp>
    </p:spTree>
    <p:extLst>
      <p:ext uri="{BB962C8B-B14F-4D97-AF65-F5344CB8AC3E}">
        <p14:creationId xmlns:p14="http://schemas.microsoft.com/office/powerpoint/2010/main" val="2882063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txBox="1">
            <a:spLocks/>
          </p:cNvSpPr>
          <p:nvPr/>
        </p:nvSpPr>
        <p:spPr>
          <a:xfrm>
            <a:off x="2152650" y="1911828"/>
            <a:ext cx="7886700" cy="85647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solidFill>
                  <a:schemeClr val="accent1">
                    <a:lumMod val="50000"/>
                  </a:schemeClr>
                </a:solidFill>
              </a:rPr>
              <a:t>Overview</a:t>
            </a:r>
          </a:p>
        </p:txBody>
      </p:sp>
      <p:sp>
        <p:nvSpPr>
          <p:cNvPr id="9" name="Content Placeholder 6"/>
          <p:cNvSpPr txBox="1">
            <a:spLocks/>
          </p:cNvSpPr>
          <p:nvPr/>
        </p:nvSpPr>
        <p:spPr>
          <a:xfrm>
            <a:off x="2152650" y="2701386"/>
            <a:ext cx="7886700" cy="391456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A" dirty="0">
                <a:solidFill>
                  <a:schemeClr val="accent1">
                    <a:lumMod val="50000"/>
                  </a:schemeClr>
                </a:solidFill>
              </a:rPr>
              <a:t>Who is the Canadian Land Trusts Working Group?</a:t>
            </a:r>
          </a:p>
          <a:p>
            <a:r>
              <a:rPr lang="en-CA" dirty="0">
                <a:solidFill>
                  <a:schemeClr val="accent1">
                    <a:lumMod val="50000"/>
                  </a:schemeClr>
                </a:solidFill>
              </a:rPr>
              <a:t>What Have We Accomplished?</a:t>
            </a:r>
          </a:p>
          <a:p>
            <a:r>
              <a:rPr lang="en-CA" dirty="0">
                <a:solidFill>
                  <a:schemeClr val="accent1">
                    <a:lumMod val="50000"/>
                  </a:schemeClr>
                </a:solidFill>
              </a:rPr>
              <a:t>Where Are We Going?</a:t>
            </a:r>
          </a:p>
          <a:p>
            <a:r>
              <a:rPr lang="en-CA" dirty="0">
                <a:solidFill>
                  <a:schemeClr val="accent1">
                    <a:lumMod val="50000"/>
                  </a:schemeClr>
                </a:solidFill>
              </a:rPr>
              <a:t>What Do We Need From You?</a:t>
            </a:r>
          </a:p>
        </p:txBody>
      </p:sp>
      <p:sp>
        <p:nvSpPr>
          <p:cNvPr id="2" name="Slide Number Placeholder 1"/>
          <p:cNvSpPr>
            <a:spLocks noGrp="1"/>
          </p:cNvSpPr>
          <p:nvPr>
            <p:ph type="sldNum" sz="quarter" idx="12"/>
          </p:nvPr>
        </p:nvSpPr>
        <p:spPr/>
        <p:txBody>
          <a:bodyPr/>
          <a:lstStyle/>
          <a:p>
            <a:fld id="{25F68B70-5F2E-48E2-AB57-CC0CE8AFB903}" type="slidenum">
              <a:rPr lang="en-CA" smtClean="0"/>
              <a:t>4</a:t>
            </a:fld>
            <a:endParaRPr lang="en-CA"/>
          </a:p>
        </p:txBody>
      </p:sp>
      <p:pic>
        <p:nvPicPr>
          <p:cNvPr id="8" name="Picture 7">
            <a:extLst>
              <a:ext uri="{FF2B5EF4-FFF2-40B4-BE49-F238E27FC236}">
                <a16:creationId xmlns:a16="http://schemas.microsoft.com/office/drawing/2014/main" id="{D3244031-B322-4488-94E2-72243E82618F}"/>
              </a:ext>
            </a:extLst>
          </p:cNvPr>
          <p:cNvPicPr>
            <a:picLocks noChangeAspect="1"/>
          </p:cNvPicPr>
          <p:nvPr/>
        </p:nvPicPr>
        <p:blipFill rotWithShape="1">
          <a:blip r:embed="rId3">
            <a:extLst>
              <a:ext uri="{28A0092B-C50C-407E-A947-70E740481C1C}">
                <a14:useLocalDpi xmlns:a14="http://schemas.microsoft.com/office/drawing/2010/main" val="0"/>
              </a:ext>
            </a:extLst>
          </a:blip>
          <a:srcRect l="3034"/>
          <a:stretch/>
        </p:blipFill>
        <p:spPr>
          <a:xfrm>
            <a:off x="7642412" y="-320"/>
            <a:ext cx="3025588" cy="1753282"/>
          </a:xfrm>
          <a:prstGeom prst="rect">
            <a:avLst/>
          </a:prstGeom>
          <a:effectLst>
            <a:softEdge rad="31750"/>
          </a:effectLst>
        </p:spPr>
      </p:pic>
      <p:pic>
        <p:nvPicPr>
          <p:cNvPr id="10" name="Picture 9">
            <a:extLst>
              <a:ext uri="{FF2B5EF4-FFF2-40B4-BE49-F238E27FC236}">
                <a16:creationId xmlns:a16="http://schemas.microsoft.com/office/drawing/2014/main" id="{0BD0DCF2-F426-4B56-A769-5409B1B7964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032" r="2685"/>
          <a:stretch/>
        </p:blipFill>
        <p:spPr>
          <a:xfrm flipH="1">
            <a:off x="1524001" y="0"/>
            <a:ext cx="3025587" cy="1753282"/>
          </a:xfrm>
          <a:prstGeom prst="rect">
            <a:avLst/>
          </a:prstGeom>
          <a:effectLst>
            <a:softEdge rad="31750"/>
          </a:effectLst>
        </p:spPr>
      </p:pic>
      <p:pic>
        <p:nvPicPr>
          <p:cNvPr id="11" name="Picture 10">
            <a:extLst>
              <a:ext uri="{FF2B5EF4-FFF2-40B4-BE49-F238E27FC236}">
                <a16:creationId xmlns:a16="http://schemas.microsoft.com/office/drawing/2014/main" id="{E9A2B3B9-02D5-41E4-B335-EBE1FD00C54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889" t="5737" b="24220"/>
          <a:stretch/>
        </p:blipFill>
        <p:spPr>
          <a:xfrm>
            <a:off x="4583205" y="1"/>
            <a:ext cx="3025588" cy="1766409"/>
          </a:xfrm>
          <a:prstGeom prst="rect">
            <a:avLst/>
          </a:prstGeom>
          <a:effectLst>
            <a:softEdge rad="31750"/>
          </a:effectLst>
        </p:spPr>
      </p:pic>
    </p:spTree>
    <p:extLst>
      <p:ext uri="{BB962C8B-B14F-4D97-AF65-F5344CB8AC3E}">
        <p14:creationId xmlns:p14="http://schemas.microsoft.com/office/powerpoint/2010/main" val="258417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txBox="1">
            <a:spLocks/>
          </p:cNvSpPr>
          <p:nvPr/>
        </p:nvSpPr>
        <p:spPr>
          <a:xfrm>
            <a:off x="2152650" y="1911828"/>
            <a:ext cx="7886700" cy="85647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solidFill>
                  <a:schemeClr val="accent1">
                    <a:lumMod val="50000"/>
                  </a:schemeClr>
                </a:solidFill>
              </a:rPr>
              <a:t>History</a:t>
            </a:r>
          </a:p>
        </p:txBody>
      </p:sp>
      <p:sp>
        <p:nvSpPr>
          <p:cNvPr id="9" name="Content Placeholder 6"/>
          <p:cNvSpPr txBox="1">
            <a:spLocks/>
          </p:cNvSpPr>
          <p:nvPr/>
        </p:nvSpPr>
        <p:spPr>
          <a:xfrm>
            <a:off x="2152650" y="2701386"/>
            <a:ext cx="7886700" cy="410282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A" sz="2400" dirty="0">
                <a:solidFill>
                  <a:schemeClr val="accent1">
                    <a:lumMod val="50000"/>
                  </a:schemeClr>
                </a:solidFill>
              </a:rPr>
              <a:t>The 2014-2019 Natural Area Conservation Plan saw just $5 of $100 million (OQO) directed to community land trusts</a:t>
            </a:r>
          </a:p>
          <a:p>
            <a:r>
              <a:rPr lang="en-CA" sz="2400" dirty="0">
                <a:solidFill>
                  <a:schemeClr val="accent1">
                    <a:lumMod val="50000"/>
                  </a:schemeClr>
                </a:solidFill>
              </a:rPr>
              <a:t>When discussion began with ECCC around the Nature Fund and a subsequent NACP program, several land trusts started discussing the need for more funding</a:t>
            </a:r>
          </a:p>
          <a:p>
            <a:r>
              <a:rPr lang="en-CA" sz="2400" dirty="0">
                <a:solidFill>
                  <a:schemeClr val="accent1">
                    <a:lumMod val="50000"/>
                  </a:schemeClr>
                </a:solidFill>
              </a:rPr>
              <a:t>A handful of land trusts along with the three provincial associations (BC, ON, QC) started working together to engage ECCC, NCC, and DUC about more dollars for land trusts and a grant program that better served our needs</a:t>
            </a:r>
          </a:p>
        </p:txBody>
      </p:sp>
      <p:sp>
        <p:nvSpPr>
          <p:cNvPr id="2" name="Slide Number Placeholder 1"/>
          <p:cNvSpPr>
            <a:spLocks noGrp="1"/>
          </p:cNvSpPr>
          <p:nvPr>
            <p:ph type="sldNum" sz="quarter" idx="12"/>
          </p:nvPr>
        </p:nvSpPr>
        <p:spPr/>
        <p:txBody>
          <a:bodyPr/>
          <a:lstStyle/>
          <a:p>
            <a:fld id="{25F68B70-5F2E-48E2-AB57-CC0CE8AFB903}" type="slidenum">
              <a:rPr lang="en-CA" smtClean="0"/>
              <a:t>5</a:t>
            </a:fld>
            <a:endParaRPr lang="en-CA"/>
          </a:p>
        </p:txBody>
      </p:sp>
      <p:pic>
        <p:nvPicPr>
          <p:cNvPr id="8" name="Picture 7">
            <a:extLst>
              <a:ext uri="{FF2B5EF4-FFF2-40B4-BE49-F238E27FC236}">
                <a16:creationId xmlns:a16="http://schemas.microsoft.com/office/drawing/2014/main" id="{08AABC1C-879F-4C21-824D-4CEC5C847FDA}"/>
              </a:ext>
            </a:extLst>
          </p:cNvPr>
          <p:cNvPicPr>
            <a:picLocks noChangeAspect="1"/>
          </p:cNvPicPr>
          <p:nvPr/>
        </p:nvPicPr>
        <p:blipFill rotWithShape="1">
          <a:blip r:embed="rId3">
            <a:extLst>
              <a:ext uri="{28A0092B-C50C-407E-A947-70E740481C1C}">
                <a14:useLocalDpi xmlns:a14="http://schemas.microsoft.com/office/drawing/2010/main" val="0"/>
              </a:ext>
            </a:extLst>
          </a:blip>
          <a:srcRect l="3034"/>
          <a:stretch/>
        </p:blipFill>
        <p:spPr>
          <a:xfrm>
            <a:off x="7642412" y="-320"/>
            <a:ext cx="3025588" cy="1753282"/>
          </a:xfrm>
          <a:prstGeom prst="rect">
            <a:avLst/>
          </a:prstGeom>
          <a:effectLst>
            <a:softEdge rad="31750"/>
          </a:effectLst>
        </p:spPr>
      </p:pic>
      <p:pic>
        <p:nvPicPr>
          <p:cNvPr id="10" name="Picture 9">
            <a:extLst>
              <a:ext uri="{FF2B5EF4-FFF2-40B4-BE49-F238E27FC236}">
                <a16:creationId xmlns:a16="http://schemas.microsoft.com/office/drawing/2014/main" id="{6AE5C956-5284-4F7A-A76F-60FF7ED98B4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032" r="2685"/>
          <a:stretch/>
        </p:blipFill>
        <p:spPr>
          <a:xfrm flipH="1">
            <a:off x="1524001" y="0"/>
            <a:ext cx="3025587" cy="1753282"/>
          </a:xfrm>
          <a:prstGeom prst="rect">
            <a:avLst/>
          </a:prstGeom>
          <a:effectLst>
            <a:softEdge rad="31750"/>
          </a:effectLst>
        </p:spPr>
      </p:pic>
      <p:pic>
        <p:nvPicPr>
          <p:cNvPr id="11" name="Picture 10">
            <a:extLst>
              <a:ext uri="{FF2B5EF4-FFF2-40B4-BE49-F238E27FC236}">
                <a16:creationId xmlns:a16="http://schemas.microsoft.com/office/drawing/2014/main" id="{B304001E-7825-483D-97F4-0CCCAF0D4CF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889" t="5737" b="24220"/>
          <a:stretch/>
        </p:blipFill>
        <p:spPr>
          <a:xfrm>
            <a:off x="4583205" y="1"/>
            <a:ext cx="3025588" cy="1766409"/>
          </a:xfrm>
          <a:prstGeom prst="rect">
            <a:avLst/>
          </a:prstGeom>
          <a:effectLst>
            <a:softEdge rad="31750"/>
          </a:effectLst>
        </p:spPr>
      </p:pic>
    </p:spTree>
    <p:extLst>
      <p:ext uri="{BB962C8B-B14F-4D97-AF65-F5344CB8AC3E}">
        <p14:creationId xmlns:p14="http://schemas.microsoft.com/office/powerpoint/2010/main" val="2713639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5F68B70-5F2E-48E2-AB57-CC0CE8AFB903}" type="slidenum">
              <a:rPr lang="en-CA" smtClean="0"/>
              <a:t>6</a:t>
            </a:fld>
            <a:endParaRPr lang="en-CA"/>
          </a:p>
        </p:txBody>
      </p:sp>
      <p:pic>
        <p:nvPicPr>
          <p:cNvPr id="8" name="Picture 7">
            <a:extLst>
              <a:ext uri="{FF2B5EF4-FFF2-40B4-BE49-F238E27FC236}">
                <a16:creationId xmlns:a16="http://schemas.microsoft.com/office/drawing/2014/main" id="{D3244031-B322-4488-94E2-72243E82618F}"/>
              </a:ext>
            </a:extLst>
          </p:cNvPr>
          <p:cNvPicPr>
            <a:picLocks noChangeAspect="1"/>
          </p:cNvPicPr>
          <p:nvPr/>
        </p:nvPicPr>
        <p:blipFill rotWithShape="1">
          <a:blip r:embed="rId3">
            <a:extLst>
              <a:ext uri="{28A0092B-C50C-407E-A947-70E740481C1C}">
                <a14:useLocalDpi xmlns:a14="http://schemas.microsoft.com/office/drawing/2010/main" val="0"/>
              </a:ext>
            </a:extLst>
          </a:blip>
          <a:srcRect l="3034"/>
          <a:stretch/>
        </p:blipFill>
        <p:spPr>
          <a:xfrm>
            <a:off x="7642412" y="-320"/>
            <a:ext cx="3025588" cy="1753282"/>
          </a:xfrm>
          <a:prstGeom prst="rect">
            <a:avLst/>
          </a:prstGeom>
          <a:effectLst>
            <a:softEdge rad="31750"/>
          </a:effectLst>
        </p:spPr>
      </p:pic>
      <p:pic>
        <p:nvPicPr>
          <p:cNvPr id="10" name="Picture 9">
            <a:extLst>
              <a:ext uri="{FF2B5EF4-FFF2-40B4-BE49-F238E27FC236}">
                <a16:creationId xmlns:a16="http://schemas.microsoft.com/office/drawing/2014/main" id="{0BD0DCF2-F426-4B56-A769-5409B1B7964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032" r="2685"/>
          <a:stretch/>
        </p:blipFill>
        <p:spPr>
          <a:xfrm flipH="1">
            <a:off x="1524001" y="0"/>
            <a:ext cx="3025587" cy="1753282"/>
          </a:xfrm>
          <a:prstGeom prst="rect">
            <a:avLst/>
          </a:prstGeom>
          <a:effectLst>
            <a:softEdge rad="31750"/>
          </a:effectLst>
        </p:spPr>
      </p:pic>
      <p:pic>
        <p:nvPicPr>
          <p:cNvPr id="11" name="Picture 10">
            <a:extLst>
              <a:ext uri="{FF2B5EF4-FFF2-40B4-BE49-F238E27FC236}">
                <a16:creationId xmlns:a16="http://schemas.microsoft.com/office/drawing/2014/main" id="{E9A2B3B9-02D5-41E4-B335-EBE1FD00C54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889" t="5737" b="24220"/>
          <a:stretch/>
        </p:blipFill>
        <p:spPr>
          <a:xfrm>
            <a:off x="4583205" y="1"/>
            <a:ext cx="3025588" cy="1766409"/>
          </a:xfrm>
          <a:prstGeom prst="rect">
            <a:avLst/>
          </a:prstGeom>
          <a:effectLst>
            <a:softEdge rad="31750"/>
          </a:effectLst>
        </p:spPr>
      </p:pic>
      <p:sp>
        <p:nvSpPr>
          <p:cNvPr id="3" name="Rectangle 2">
            <a:extLst>
              <a:ext uri="{FF2B5EF4-FFF2-40B4-BE49-F238E27FC236}">
                <a16:creationId xmlns:a16="http://schemas.microsoft.com/office/drawing/2014/main" id="{2D50E9DD-44C4-4060-8064-3C0AB8F0A33D}"/>
              </a:ext>
            </a:extLst>
          </p:cNvPr>
          <p:cNvSpPr/>
          <p:nvPr/>
        </p:nvSpPr>
        <p:spPr>
          <a:xfrm>
            <a:off x="1961321" y="2326427"/>
            <a:ext cx="8269357" cy="3447098"/>
          </a:xfrm>
          <a:prstGeom prst="rect">
            <a:avLst/>
          </a:prstGeom>
        </p:spPr>
        <p:txBody>
          <a:bodyPr wrap="square">
            <a:spAutoFit/>
          </a:bodyPr>
          <a:lstStyle/>
          <a:p>
            <a:r>
              <a:rPr lang="en-US" sz="2600" dirty="0">
                <a:solidFill>
                  <a:schemeClr val="accent1">
                    <a:lumMod val="50000"/>
                  </a:schemeClr>
                </a:solidFill>
                <a:latin typeface="Calibri" panose="020F0502020204030204" pitchFamily="34" charset="0"/>
                <a:ea typeface="Calibri" panose="020F0502020204030204" pitchFamily="34" charset="0"/>
              </a:rPr>
              <a:t>The Canadian Land Trusts Working Group was formed with the sole focus of providing a </a:t>
            </a:r>
            <a:r>
              <a:rPr lang="en-US" sz="2600" b="1" i="1" dirty="0">
                <a:solidFill>
                  <a:schemeClr val="accent1">
                    <a:lumMod val="50000"/>
                  </a:schemeClr>
                </a:solidFill>
                <a:latin typeface="Calibri" panose="020F0502020204030204" pitchFamily="34" charset="0"/>
                <a:ea typeface="Calibri" panose="020F0502020204030204" pitchFamily="34" charset="0"/>
              </a:rPr>
              <a:t>unified voice for the sector </a:t>
            </a:r>
            <a:r>
              <a:rPr lang="en-US" sz="2600" i="1" dirty="0">
                <a:solidFill>
                  <a:schemeClr val="accent1">
                    <a:lumMod val="50000"/>
                  </a:schemeClr>
                </a:solidFill>
                <a:latin typeface="Calibri" panose="020F0502020204030204" pitchFamily="34" charset="0"/>
                <a:ea typeface="Calibri" panose="020F0502020204030204" pitchFamily="34" charset="0"/>
              </a:rPr>
              <a:t>in discussions with the Federal Government around funding and conservation programs.</a:t>
            </a:r>
            <a:endParaRPr lang="en-US" sz="2600" dirty="0">
              <a:solidFill>
                <a:schemeClr val="accent1">
                  <a:lumMod val="50000"/>
                </a:schemeClr>
              </a:solidFill>
              <a:latin typeface="Calibri" panose="020F0502020204030204" pitchFamily="34" charset="0"/>
              <a:ea typeface="Calibri" panose="020F0502020204030204" pitchFamily="34" charset="0"/>
            </a:endParaRPr>
          </a:p>
          <a:p>
            <a:endParaRPr lang="en-US" sz="1000" dirty="0">
              <a:solidFill>
                <a:schemeClr val="accent1">
                  <a:lumMod val="50000"/>
                </a:schemeClr>
              </a:solidFill>
              <a:latin typeface="Calibri" panose="020F0502020204030204" pitchFamily="34" charset="0"/>
              <a:ea typeface="Calibri" panose="020F0502020204030204" pitchFamily="34" charset="0"/>
            </a:endParaRPr>
          </a:p>
          <a:p>
            <a:r>
              <a:rPr lang="en-US" sz="2600" i="1" dirty="0">
                <a:solidFill>
                  <a:schemeClr val="accent1">
                    <a:lumMod val="50000"/>
                  </a:schemeClr>
                </a:solidFill>
                <a:latin typeface="Calibri" panose="020F0502020204030204" pitchFamily="34" charset="0"/>
                <a:ea typeface="Calibri" panose="020F0502020204030204" pitchFamily="34" charset="0"/>
              </a:rPr>
              <a:t>It is an ad hoc group with representation from regional and community land trusts in British Columbia, Alberta, Ontario, Québec,  Nova Scotia, and Prince Edward Island, and the three provincial land trust associations (BC, ON, QC).</a:t>
            </a:r>
            <a:r>
              <a:rPr lang="en-US" sz="2600" dirty="0">
                <a:solidFill>
                  <a:schemeClr val="accent1">
                    <a:lumMod val="50000"/>
                  </a:schemeClr>
                </a:solidFill>
                <a:latin typeface="Calibri" panose="020F0502020204030204" pitchFamily="34" charset="0"/>
                <a:ea typeface="Calibri" panose="020F0502020204030204" pitchFamily="34" charset="0"/>
              </a:rPr>
              <a:t> </a:t>
            </a:r>
            <a:endParaRPr lang="en-US" sz="2600" dirty="0">
              <a:solidFill>
                <a:schemeClr val="accent1">
                  <a:lumMod val="50000"/>
                </a:schemeClr>
              </a:solidFill>
            </a:endParaRPr>
          </a:p>
        </p:txBody>
      </p:sp>
    </p:spTree>
    <p:extLst>
      <p:ext uri="{BB962C8B-B14F-4D97-AF65-F5344CB8AC3E}">
        <p14:creationId xmlns:p14="http://schemas.microsoft.com/office/powerpoint/2010/main" val="1386004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txBox="1">
            <a:spLocks/>
          </p:cNvSpPr>
          <p:nvPr/>
        </p:nvSpPr>
        <p:spPr>
          <a:xfrm>
            <a:off x="2152650" y="1911828"/>
            <a:ext cx="7886700" cy="85647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solidFill>
                  <a:schemeClr val="accent1">
                    <a:lumMod val="50000"/>
                  </a:schemeClr>
                </a:solidFill>
              </a:rPr>
              <a:t>Who Exactly Are We?</a:t>
            </a:r>
          </a:p>
        </p:txBody>
      </p:sp>
      <p:sp>
        <p:nvSpPr>
          <p:cNvPr id="9" name="Content Placeholder 6"/>
          <p:cNvSpPr txBox="1">
            <a:spLocks/>
          </p:cNvSpPr>
          <p:nvPr/>
        </p:nvSpPr>
        <p:spPr>
          <a:xfrm>
            <a:off x="2152650" y="2602911"/>
            <a:ext cx="7886700" cy="4102827"/>
          </a:xfrm>
          <a:prstGeom prst="rect">
            <a:avLst/>
          </a:prstGeom>
        </p:spPr>
        <p:txBody>
          <a:bodyPr>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2400" dirty="0">
                <a:solidFill>
                  <a:schemeClr val="accent1">
                    <a:lumMod val="50000"/>
                  </a:schemeClr>
                </a:solidFill>
              </a:rPr>
              <a:t>While there have been slight changes in composition, the following individuals have dedicated over three years of significant volunteer work to the CLTWG and represent significant regional diversity and differing sizes of land trusts, with the alliances representing all types (from West to East):</a:t>
            </a:r>
          </a:p>
          <a:p>
            <a:r>
              <a:rPr lang="en-CA" sz="2400" dirty="0">
                <a:solidFill>
                  <a:schemeClr val="accent1">
                    <a:lumMod val="50000"/>
                  </a:schemeClr>
                </a:solidFill>
              </a:rPr>
              <a:t>Paul McNair – LTABC</a:t>
            </a:r>
          </a:p>
          <a:p>
            <a:r>
              <a:rPr lang="en-CA" sz="2400" dirty="0">
                <a:solidFill>
                  <a:schemeClr val="accent1">
                    <a:lumMod val="50000"/>
                  </a:schemeClr>
                </a:solidFill>
              </a:rPr>
              <a:t>Jasper Lament – BC Nature Trust</a:t>
            </a:r>
          </a:p>
          <a:p>
            <a:r>
              <a:rPr lang="en-CA" sz="2400" dirty="0">
                <a:solidFill>
                  <a:schemeClr val="accent1">
                    <a:lumMod val="50000"/>
                  </a:schemeClr>
                </a:solidFill>
              </a:rPr>
              <a:t>Justin Thompson – Southern Alberta Land Trust Society</a:t>
            </a:r>
          </a:p>
          <a:p>
            <a:r>
              <a:rPr lang="en-CA" sz="2400" dirty="0">
                <a:solidFill>
                  <a:schemeClr val="accent1">
                    <a:lumMod val="50000"/>
                  </a:schemeClr>
                </a:solidFill>
              </a:rPr>
              <a:t>Bill Lougheed – Georgian Bay Land Trust</a:t>
            </a:r>
          </a:p>
          <a:p>
            <a:r>
              <a:rPr lang="en-CA" sz="2400" dirty="0">
                <a:solidFill>
                  <a:schemeClr val="accent1">
                    <a:lumMod val="50000"/>
                  </a:schemeClr>
                </a:solidFill>
              </a:rPr>
              <a:t>Susan Walmer – </a:t>
            </a:r>
            <a:r>
              <a:rPr lang="en-CA" sz="2400" dirty="0" err="1">
                <a:solidFill>
                  <a:schemeClr val="accent1">
                    <a:lumMod val="50000"/>
                  </a:schemeClr>
                </a:solidFill>
              </a:rPr>
              <a:t>Oakridges</a:t>
            </a:r>
            <a:r>
              <a:rPr lang="en-CA" sz="2400" dirty="0">
                <a:solidFill>
                  <a:schemeClr val="accent1">
                    <a:lumMod val="50000"/>
                  </a:schemeClr>
                </a:solidFill>
              </a:rPr>
              <a:t> Moraine Land Trust</a:t>
            </a:r>
          </a:p>
          <a:p>
            <a:r>
              <a:rPr lang="en-CA" sz="2400" dirty="0">
                <a:solidFill>
                  <a:schemeClr val="accent1">
                    <a:lumMod val="50000"/>
                  </a:schemeClr>
                </a:solidFill>
              </a:rPr>
              <a:t>Alison Howson – Ontario Land Trust Alliance</a:t>
            </a:r>
          </a:p>
          <a:p>
            <a:r>
              <a:rPr lang="en-CA" sz="2400" dirty="0">
                <a:solidFill>
                  <a:schemeClr val="accent1">
                    <a:lumMod val="50000"/>
                  </a:schemeClr>
                </a:solidFill>
              </a:rPr>
              <a:t>Véronique Vermette – </a:t>
            </a:r>
            <a:r>
              <a:rPr lang="fr-FR" sz="2400" dirty="0">
                <a:solidFill>
                  <a:schemeClr val="accent1">
                    <a:lumMod val="50000"/>
                  </a:schemeClr>
                </a:solidFill>
              </a:rPr>
              <a:t>Réseau de milieux naturels protégés</a:t>
            </a:r>
            <a:endParaRPr lang="en-CA" sz="2400" dirty="0">
              <a:solidFill>
                <a:schemeClr val="accent1">
                  <a:lumMod val="50000"/>
                </a:schemeClr>
              </a:solidFill>
            </a:endParaRPr>
          </a:p>
          <a:p>
            <a:r>
              <a:rPr lang="en-CA" sz="2400" dirty="0">
                <a:solidFill>
                  <a:schemeClr val="accent1">
                    <a:lumMod val="50000"/>
                  </a:schemeClr>
                </a:solidFill>
              </a:rPr>
              <a:t>Megan Harris – Island Nature Trust (PEI)</a:t>
            </a:r>
          </a:p>
          <a:p>
            <a:r>
              <a:rPr lang="en-CA" sz="2400" dirty="0">
                <a:solidFill>
                  <a:schemeClr val="accent1">
                    <a:lumMod val="50000"/>
                  </a:schemeClr>
                </a:solidFill>
              </a:rPr>
              <a:t>Bonnie Sutherland – Nova Scotia Nature Trust</a:t>
            </a:r>
          </a:p>
        </p:txBody>
      </p:sp>
      <p:sp>
        <p:nvSpPr>
          <p:cNvPr id="2" name="Slide Number Placeholder 1"/>
          <p:cNvSpPr>
            <a:spLocks noGrp="1"/>
          </p:cNvSpPr>
          <p:nvPr>
            <p:ph type="sldNum" sz="quarter" idx="12"/>
          </p:nvPr>
        </p:nvSpPr>
        <p:spPr/>
        <p:txBody>
          <a:bodyPr/>
          <a:lstStyle/>
          <a:p>
            <a:fld id="{25F68B70-5F2E-48E2-AB57-CC0CE8AFB903}" type="slidenum">
              <a:rPr lang="en-CA" smtClean="0"/>
              <a:t>7</a:t>
            </a:fld>
            <a:endParaRPr lang="en-CA" dirty="0"/>
          </a:p>
        </p:txBody>
      </p:sp>
      <p:pic>
        <p:nvPicPr>
          <p:cNvPr id="8" name="Picture 7">
            <a:extLst>
              <a:ext uri="{FF2B5EF4-FFF2-40B4-BE49-F238E27FC236}">
                <a16:creationId xmlns:a16="http://schemas.microsoft.com/office/drawing/2014/main" id="{08AABC1C-879F-4C21-824D-4CEC5C847FDA}"/>
              </a:ext>
            </a:extLst>
          </p:cNvPr>
          <p:cNvPicPr>
            <a:picLocks noChangeAspect="1"/>
          </p:cNvPicPr>
          <p:nvPr/>
        </p:nvPicPr>
        <p:blipFill rotWithShape="1">
          <a:blip r:embed="rId3">
            <a:extLst>
              <a:ext uri="{28A0092B-C50C-407E-A947-70E740481C1C}">
                <a14:useLocalDpi xmlns:a14="http://schemas.microsoft.com/office/drawing/2010/main" val="0"/>
              </a:ext>
            </a:extLst>
          </a:blip>
          <a:srcRect l="3034"/>
          <a:stretch/>
        </p:blipFill>
        <p:spPr>
          <a:xfrm>
            <a:off x="7642412" y="-320"/>
            <a:ext cx="3025588" cy="1753282"/>
          </a:xfrm>
          <a:prstGeom prst="rect">
            <a:avLst/>
          </a:prstGeom>
          <a:effectLst>
            <a:softEdge rad="31750"/>
          </a:effectLst>
        </p:spPr>
      </p:pic>
      <p:pic>
        <p:nvPicPr>
          <p:cNvPr id="10" name="Picture 9">
            <a:extLst>
              <a:ext uri="{FF2B5EF4-FFF2-40B4-BE49-F238E27FC236}">
                <a16:creationId xmlns:a16="http://schemas.microsoft.com/office/drawing/2014/main" id="{6AE5C956-5284-4F7A-A76F-60FF7ED98B4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032" r="2685"/>
          <a:stretch/>
        </p:blipFill>
        <p:spPr>
          <a:xfrm flipH="1">
            <a:off x="1524001" y="0"/>
            <a:ext cx="3025587" cy="1753282"/>
          </a:xfrm>
          <a:prstGeom prst="rect">
            <a:avLst/>
          </a:prstGeom>
          <a:effectLst>
            <a:softEdge rad="31750"/>
          </a:effectLst>
        </p:spPr>
      </p:pic>
      <p:pic>
        <p:nvPicPr>
          <p:cNvPr id="11" name="Picture 10">
            <a:extLst>
              <a:ext uri="{FF2B5EF4-FFF2-40B4-BE49-F238E27FC236}">
                <a16:creationId xmlns:a16="http://schemas.microsoft.com/office/drawing/2014/main" id="{B304001E-7825-483D-97F4-0CCCAF0D4CF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889" t="5737" b="24220"/>
          <a:stretch/>
        </p:blipFill>
        <p:spPr>
          <a:xfrm>
            <a:off x="4583205" y="1"/>
            <a:ext cx="3025588" cy="1766409"/>
          </a:xfrm>
          <a:prstGeom prst="rect">
            <a:avLst/>
          </a:prstGeom>
          <a:effectLst>
            <a:softEdge rad="31750"/>
          </a:effectLst>
        </p:spPr>
      </p:pic>
    </p:spTree>
    <p:extLst>
      <p:ext uri="{BB962C8B-B14F-4D97-AF65-F5344CB8AC3E}">
        <p14:creationId xmlns:p14="http://schemas.microsoft.com/office/powerpoint/2010/main" val="446720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txBox="1">
            <a:spLocks/>
          </p:cNvSpPr>
          <p:nvPr/>
        </p:nvSpPr>
        <p:spPr>
          <a:xfrm>
            <a:off x="2152650" y="1911828"/>
            <a:ext cx="7886700" cy="85647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solidFill>
                  <a:schemeClr val="accent1">
                    <a:lumMod val="50000"/>
                  </a:schemeClr>
                </a:solidFill>
              </a:rPr>
              <a:t>Successes</a:t>
            </a:r>
          </a:p>
        </p:txBody>
      </p:sp>
      <p:sp>
        <p:nvSpPr>
          <p:cNvPr id="9" name="Content Placeholder 6"/>
          <p:cNvSpPr txBox="1">
            <a:spLocks/>
          </p:cNvSpPr>
          <p:nvPr/>
        </p:nvSpPr>
        <p:spPr>
          <a:xfrm>
            <a:off x="2152650" y="2701386"/>
            <a:ext cx="7886700" cy="410282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A" sz="2400" dirty="0">
                <a:solidFill>
                  <a:schemeClr val="accent1">
                    <a:lumMod val="50000"/>
                  </a:schemeClr>
                </a:solidFill>
              </a:rPr>
              <a:t>Under the recent Natural Heritage Conservation Program (NHCP) through ECCC, the CLTWG, NCC, DUC were able to secure $100 million in funding over 4 years</a:t>
            </a:r>
          </a:p>
          <a:p>
            <a:r>
              <a:rPr lang="en-CA" sz="2400" dirty="0">
                <a:solidFill>
                  <a:schemeClr val="accent1">
                    <a:lumMod val="50000"/>
                  </a:schemeClr>
                </a:solidFill>
              </a:rPr>
              <a:t>$20 million ($5MM/year) of this was directed to the Land Trust Conservation Fund (LTCF), effectively quadrupling the funding under the previous program – for which we are very appreciative to ECCC</a:t>
            </a:r>
          </a:p>
          <a:p>
            <a:r>
              <a:rPr lang="en-CA" sz="2400" dirty="0">
                <a:solidFill>
                  <a:schemeClr val="accent1">
                    <a:lumMod val="50000"/>
                  </a:schemeClr>
                </a:solidFill>
              </a:rPr>
              <a:t>In addition, Wildlife Habitat Canada was engaged as a partner to deliver the LTCF as the grant administrator rather than NCC which has been very successful </a:t>
            </a:r>
          </a:p>
          <a:p>
            <a:endParaRPr lang="en-CA" sz="2400" dirty="0">
              <a:solidFill>
                <a:schemeClr val="accent1">
                  <a:lumMod val="50000"/>
                </a:schemeClr>
              </a:solidFill>
            </a:endParaRPr>
          </a:p>
        </p:txBody>
      </p:sp>
      <p:sp>
        <p:nvSpPr>
          <p:cNvPr id="2" name="Slide Number Placeholder 1"/>
          <p:cNvSpPr>
            <a:spLocks noGrp="1"/>
          </p:cNvSpPr>
          <p:nvPr>
            <p:ph type="sldNum" sz="quarter" idx="12"/>
          </p:nvPr>
        </p:nvSpPr>
        <p:spPr/>
        <p:txBody>
          <a:bodyPr/>
          <a:lstStyle/>
          <a:p>
            <a:fld id="{25F68B70-5F2E-48E2-AB57-CC0CE8AFB903}" type="slidenum">
              <a:rPr lang="en-CA" smtClean="0"/>
              <a:t>8</a:t>
            </a:fld>
            <a:endParaRPr lang="en-CA" dirty="0"/>
          </a:p>
        </p:txBody>
      </p:sp>
      <p:pic>
        <p:nvPicPr>
          <p:cNvPr id="8" name="Picture 7">
            <a:extLst>
              <a:ext uri="{FF2B5EF4-FFF2-40B4-BE49-F238E27FC236}">
                <a16:creationId xmlns:a16="http://schemas.microsoft.com/office/drawing/2014/main" id="{08AABC1C-879F-4C21-824D-4CEC5C847FDA}"/>
              </a:ext>
            </a:extLst>
          </p:cNvPr>
          <p:cNvPicPr>
            <a:picLocks noChangeAspect="1"/>
          </p:cNvPicPr>
          <p:nvPr/>
        </p:nvPicPr>
        <p:blipFill rotWithShape="1">
          <a:blip r:embed="rId3">
            <a:extLst>
              <a:ext uri="{28A0092B-C50C-407E-A947-70E740481C1C}">
                <a14:useLocalDpi xmlns:a14="http://schemas.microsoft.com/office/drawing/2010/main" val="0"/>
              </a:ext>
            </a:extLst>
          </a:blip>
          <a:srcRect l="3034"/>
          <a:stretch/>
        </p:blipFill>
        <p:spPr>
          <a:xfrm>
            <a:off x="7642412" y="-320"/>
            <a:ext cx="3025588" cy="1753282"/>
          </a:xfrm>
          <a:prstGeom prst="rect">
            <a:avLst/>
          </a:prstGeom>
          <a:effectLst>
            <a:softEdge rad="31750"/>
          </a:effectLst>
        </p:spPr>
      </p:pic>
      <p:pic>
        <p:nvPicPr>
          <p:cNvPr id="10" name="Picture 9">
            <a:extLst>
              <a:ext uri="{FF2B5EF4-FFF2-40B4-BE49-F238E27FC236}">
                <a16:creationId xmlns:a16="http://schemas.microsoft.com/office/drawing/2014/main" id="{6AE5C956-5284-4F7A-A76F-60FF7ED98B4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032" r="2685"/>
          <a:stretch/>
        </p:blipFill>
        <p:spPr>
          <a:xfrm flipH="1">
            <a:off x="1524001" y="0"/>
            <a:ext cx="3025587" cy="1753282"/>
          </a:xfrm>
          <a:prstGeom prst="rect">
            <a:avLst/>
          </a:prstGeom>
          <a:effectLst>
            <a:softEdge rad="31750"/>
          </a:effectLst>
        </p:spPr>
      </p:pic>
      <p:pic>
        <p:nvPicPr>
          <p:cNvPr id="11" name="Picture 10">
            <a:extLst>
              <a:ext uri="{FF2B5EF4-FFF2-40B4-BE49-F238E27FC236}">
                <a16:creationId xmlns:a16="http://schemas.microsoft.com/office/drawing/2014/main" id="{B304001E-7825-483D-97F4-0CCCAF0D4CF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889" t="5737" b="24220"/>
          <a:stretch/>
        </p:blipFill>
        <p:spPr>
          <a:xfrm>
            <a:off x="4583205" y="1"/>
            <a:ext cx="3025588" cy="1766409"/>
          </a:xfrm>
          <a:prstGeom prst="rect">
            <a:avLst/>
          </a:prstGeom>
          <a:effectLst>
            <a:softEdge rad="31750"/>
          </a:effectLst>
        </p:spPr>
      </p:pic>
    </p:spTree>
    <p:extLst>
      <p:ext uri="{BB962C8B-B14F-4D97-AF65-F5344CB8AC3E}">
        <p14:creationId xmlns:p14="http://schemas.microsoft.com/office/powerpoint/2010/main" val="2678461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txBox="1">
            <a:spLocks/>
          </p:cNvSpPr>
          <p:nvPr/>
        </p:nvSpPr>
        <p:spPr>
          <a:xfrm>
            <a:off x="2152650" y="1911828"/>
            <a:ext cx="7886700" cy="85647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solidFill>
                  <a:schemeClr val="accent1">
                    <a:lumMod val="50000"/>
                  </a:schemeClr>
                </a:solidFill>
              </a:rPr>
              <a:t>Successes Continued……</a:t>
            </a:r>
          </a:p>
        </p:txBody>
      </p:sp>
      <p:sp>
        <p:nvSpPr>
          <p:cNvPr id="9" name="Content Placeholder 6"/>
          <p:cNvSpPr txBox="1">
            <a:spLocks/>
          </p:cNvSpPr>
          <p:nvPr/>
        </p:nvSpPr>
        <p:spPr>
          <a:xfrm>
            <a:off x="2152650" y="2701386"/>
            <a:ext cx="7886700" cy="410282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A" sz="2400" dirty="0">
                <a:solidFill>
                  <a:schemeClr val="accent1">
                    <a:lumMod val="50000"/>
                  </a:schemeClr>
                </a:solidFill>
              </a:rPr>
              <a:t>The CLTWG worked with WHC and NCC to make numerous changes to the grant program vs the previous OQO program to make it align more with the way we deliver conservation</a:t>
            </a:r>
          </a:p>
          <a:p>
            <a:r>
              <a:rPr lang="en-CA" sz="2400" dirty="0">
                <a:solidFill>
                  <a:schemeClr val="accent1">
                    <a:lumMod val="50000"/>
                  </a:schemeClr>
                </a:solidFill>
              </a:rPr>
              <a:t>In addition to the increased funding available, the program changes dramatically increased the interest and demand for the program over the previous OQO program</a:t>
            </a:r>
          </a:p>
          <a:p>
            <a:r>
              <a:rPr lang="en-CA" sz="2400" dirty="0">
                <a:solidFill>
                  <a:schemeClr val="accent1">
                    <a:lumMod val="50000"/>
                  </a:schemeClr>
                </a:solidFill>
              </a:rPr>
              <a:t>Wildlife Habitat Canada will summarize in more detail but in its first two years the LTCF has over-delivered on all of its targets</a:t>
            </a:r>
          </a:p>
          <a:p>
            <a:endParaRPr lang="en-CA" sz="2400" dirty="0">
              <a:solidFill>
                <a:schemeClr val="accent1">
                  <a:lumMod val="50000"/>
                </a:schemeClr>
              </a:solidFill>
            </a:endParaRPr>
          </a:p>
        </p:txBody>
      </p:sp>
      <p:sp>
        <p:nvSpPr>
          <p:cNvPr id="2" name="Slide Number Placeholder 1"/>
          <p:cNvSpPr>
            <a:spLocks noGrp="1"/>
          </p:cNvSpPr>
          <p:nvPr>
            <p:ph type="sldNum" sz="quarter" idx="12"/>
          </p:nvPr>
        </p:nvSpPr>
        <p:spPr/>
        <p:txBody>
          <a:bodyPr/>
          <a:lstStyle/>
          <a:p>
            <a:fld id="{25F68B70-5F2E-48E2-AB57-CC0CE8AFB903}" type="slidenum">
              <a:rPr lang="en-CA" smtClean="0"/>
              <a:t>9</a:t>
            </a:fld>
            <a:endParaRPr lang="en-CA" dirty="0"/>
          </a:p>
        </p:txBody>
      </p:sp>
      <p:pic>
        <p:nvPicPr>
          <p:cNvPr id="8" name="Picture 7">
            <a:extLst>
              <a:ext uri="{FF2B5EF4-FFF2-40B4-BE49-F238E27FC236}">
                <a16:creationId xmlns:a16="http://schemas.microsoft.com/office/drawing/2014/main" id="{08AABC1C-879F-4C21-824D-4CEC5C847FDA}"/>
              </a:ext>
            </a:extLst>
          </p:cNvPr>
          <p:cNvPicPr>
            <a:picLocks noChangeAspect="1"/>
          </p:cNvPicPr>
          <p:nvPr/>
        </p:nvPicPr>
        <p:blipFill rotWithShape="1">
          <a:blip r:embed="rId3">
            <a:extLst>
              <a:ext uri="{28A0092B-C50C-407E-A947-70E740481C1C}">
                <a14:useLocalDpi xmlns:a14="http://schemas.microsoft.com/office/drawing/2010/main" val="0"/>
              </a:ext>
            </a:extLst>
          </a:blip>
          <a:srcRect l="3034"/>
          <a:stretch/>
        </p:blipFill>
        <p:spPr>
          <a:xfrm>
            <a:off x="7642412" y="-320"/>
            <a:ext cx="3025588" cy="1753282"/>
          </a:xfrm>
          <a:prstGeom prst="rect">
            <a:avLst/>
          </a:prstGeom>
          <a:effectLst>
            <a:softEdge rad="31750"/>
          </a:effectLst>
        </p:spPr>
      </p:pic>
      <p:pic>
        <p:nvPicPr>
          <p:cNvPr id="10" name="Picture 9">
            <a:extLst>
              <a:ext uri="{FF2B5EF4-FFF2-40B4-BE49-F238E27FC236}">
                <a16:creationId xmlns:a16="http://schemas.microsoft.com/office/drawing/2014/main" id="{6AE5C956-5284-4F7A-A76F-60FF7ED98B4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032" r="2685"/>
          <a:stretch/>
        </p:blipFill>
        <p:spPr>
          <a:xfrm flipH="1">
            <a:off x="1524001" y="0"/>
            <a:ext cx="3025587" cy="1753282"/>
          </a:xfrm>
          <a:prstGeom prst="rect">
            <a:avLst/>
          </a:prstGeom>
          <a:effectLst>
            <a:softEdge rad="31750"/>
          </a:effectLst>
        </p:spPr>
      </p:pic>
      <p:pic>
        <p:nvPicPr>
          <p:cNvPr id="11" name="Picture 10">
            <a:extLst>
              <a:ext uri="{FF2B5EF4-FFF2-40B4-BE49-F238E27FC236}">
                <a16:creationId xmlns:a16="http://schemas.microsoft.com/office/drawing/2014/main" id="{B304001E-7825-483D-97F4-0CCCAF0D4CF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889" t="5737" b="24220"/>
          <a:stretch/>
        </p:blipFill>
        <p:spPr>
          <a:xfrm>
            <a:off x="4583205" y="1"/>
            <a:ext cx="3025588" cy="1766409"/>
          </a:xfrm>
          <a:prstGeom prst="rect">
            <a:avLst/>
          </a:prstGeom>
          <a:effectLst>
            <a:softEdge rad="31750"/>
          </a:effectLst>
        </p:spPr>
      </p:pic>
    </p:spTree>
    <p:extLst>
      <p:ext uri="{BB962C8B-B14F-4D97-AF65-F5344CB8AC3E}">
        <p14:creationId xmlns:p14="http://schemas.microsoft.com/office/powerpoint/2010/main" val="4100896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5F68B70-5F2E-48E2-AB57-CC0CE8AFB903}" type="slidenum">
              <a:rPr lang="en-CA" smtClean="0"/>
              <a:t>10</a:t>
            </a:fld>
            <a:endParaRPr lang="en-CA" dirty="0"/>
          </a:p>
        </p:txBody>
      </p:sp>
      <p:pic>
        <p:nvPicPr>
          <p:cNvPr id="12" name="Picture 11" descr="Map&#10;&#10;Description automatically generated">
            <a:extLst>
              <a:ext uri="{FF2B5EF4-FFF2-40B4-BE49-F238E27FC236}">
                <a16:creationId xmlns:a16="http://schemas.microsoft.com/office/drawing/2014/main" id="{4FD04446-A9F3-4C7C-BFD4-C414E8CF2680}"/>
              </a:ext>
            </a:extLst>
          </p:cNvPr>
          <p:cNvPicPr>
            <a:picLocks noChangeAspect="1"/>
          </p:cNvPicPr>
          <p:nvPr/>
        </p:nvPicPr>
        <p:blipFill rotWithShape="1">
          <a:blip r:embed="rId3">
            <a:extLst>
              <a:ext uri="{28A0092B-C50C-407E-A947-70E740481C1C}">
                <a14:useLocalDpi xmlns:a14="http://schemas.microsoft.com/office/drawing/2010/main" val="0"/>
              </a:ext>
            </a:extLst>
          </a:blip>
          <a:srcRect l="26059" t="4327" r="13538" b="6370"/>
          <a:stretch/>
        </p:blipFill>
        <p:spPr>
          <a:xfrm>
            <a:off x="2152650" y="136525"/>
            <a:ext cx="8062232" cy="6695117"/>
          </a:xfrm>
          <a:prstGeom prst="rect">
            <a:avLst/>
          </a:prstGeom>
        </p:spPr>
      </p:pic>
      <p:sp>
        <p:nvSpPr>
          <p:cNvPr id="13" name="Oval 12">
            <a:extLst>
              <a:ext uri="{FF2B5EF4-FFF2-40B4-BE49-F238E27FC236}">
                <a16:creationId xmlns:a16="http://schemas.microsoft.com/office/drawing/2014/main" id="{7E308081-6B56-43B6-A412-70590F53F39A}"/>
              </a:ext>
            </a:extLst>
          </p:cNvPr>
          <p:cNvSpPr/>
          <p:nvPr/>
        </p:nvSpPr>
        <p:spPr>
          <a:xfrm>
            <a:off x="3930938" y="5439870"/>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8D807D52-A487-4F14-9671-BD7F634ACBFA}"/>
              </a:ext>
            </a:extLst>
          </p:cNvPr>
          <p:cNvSpPr/>
          <p:nvPr/>
        </p:nvSpPr>
        <p:spPr>
          <a:xfrm>
            <a:off x="3592019" y="5446274"/>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DC633D7A-5F85-4783-B3DD-15E8E86498C2}"/>
              </a:ext>
            </a:extLst>
          </p:cNvPr>
          <p:cNvSpPr/>
          <p:nvPr/>
        </p:nvSpPr>
        <p:spPr>
          <a:xfrm>
            <a:off x="3628556" y="5283737"/>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B8B39099-C2D6-4982-B7F3-76C19B765A7B}"/>
              </a:ext>
            </a:extLst>
          </p:cNvPr>
          <p:cNvSpPr/>
          <p:nvPr/>
        </p:nvSpPr>
        <p:spPr>
          <a:xfrm>
            <a:off x="3336456" y="5182204"/>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8A7677CA-6436-4FF7-9DB8-D15F229EA7FE}"/>
              </a:ext>
            </a:extLst>
          </p:cNvPr>
          <p:cNvSpPr/>
          <p:nvPr/>
        </p:nvSpPr>
        <p:spPr>
          <a:xfrm>
            <a:off x="3064654" y="4875578"/>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646E17B6-7ED3-41BA-9D48-D69000E9BEFC}"/>
              </a:ext>
            </a:extLst>
          </p:cNvPr>
          <p:cNvSpPr/>
          <p:nvPr/>
        </p:nvSpPr>
        <p:spPr>
          <a:xfrm>
            <a:off x="2677619" y="5007530"/>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6337DE3D-E323-4E58-B0C1-4F9D0D2C1A11}"/>
              </a:ext>
            </a:extLst>
          </p:cNvPr>
          <p:cNvSpPr/>
          <p:nvPr/>
        </p:nvSpPr>
        <p:spPr>
          <a:xfrm>
            <a:off x="2908794" y="5199269"/>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BD57A60C-D15D-4D14-8300-A4E4BFBE87D2}"/>
              </a:ext>
            </a:extLst>
          </p:cNvPr>
          <p:cNvSpPr/>
          <p:nvPr/>
        </p:nvSpPr>
        <p:spPr>
          <a:xfrm>
            <a:off x="7107910" y="6552698"/>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1EE4F406-771D-4429-B5A9-A31DB728EE92}"/>
              </a:ext>
            </a:extLst>
          </p:cNvPr>
          <p:cNvSpPr/>
          <p:nvPr/>
        </p:nvSpPr>
        <p:spPr>
          <a:xfrm>
            <a:off x="7218107" y="6461041"/>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6CD9C4C-E52B-4A40-8BAA-FDBA942642AE}"/>
              </a:ext>
            </a:extLst>
          </p:cNvPr>
          <p:cNvSpPr/>
          <p:nvPr/>
        </p:nvSpPr>
        <p:spPr>
          <a:xfrm>
            <a:off x="7286687" y="6415321"/>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8A02D2CC-F0DE-47E4-A40B-B837FC571EC3}"/>
              </a:ext>
            </a:extLst>
          </p:cNvPr>
          <p:cNvSpPr/>
          <p:nvPr/>
        </p:nvSpPr>
        <p:spPr>
          <a:xfrm>
            <a:off x="7225727" y="6361981"/>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6DC2EE21-27ED-4521-886F-30D622A2ABAF}"/>
              </a:ext>
            </a:extLst>
          </p:cNvPr>
          <p:cNvSpPr/>
          <p:nvPr/>
        </p:nvSpPr>
        <p:spPr>
          <a:xfrm>
            <a:off x="7016470" y="6263138"/>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F67FEA2E-6080-491A-A6AC-AE411C427BB3}"/>
              </a:ext>
            </a:extLst>
          </p:cNvPr>
          <p:cNvSpPr/>
          <p:nvPr/>
        </p:nvSpPr>
        <p:spPr>
          <a:xfrm>
            <a:off x="7256207" y="6284826"/>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F9396970-27FE-4DAF-97C3-20A29D926C85}"/>
              </a:ext>
            </a:extLst>
          </p:cNvPr>
          <p:cNvSpPr/>
          <p:nvPr/>
        </p:nvSpPr>
        <p:spPr>
          <a:xfrm>
            <a:off x="7286687" y="6261966"/>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8BE0C542-C758-45C5-A4B6-2497A3AC62CA}"/>
              </a:ext>
            </a:extLst>
          </p:cNvPr>
          <p:cNvSpPr/>
          <p:nvPr/>
        </p:nvSpPr>
        <p:spPr>
          <a:xfrm>
            <a:off x="7126667" y="6124806"/>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a:extLst>
              <a:ext uri="{FF2B5EF4-FFF2-40B4-BE49-F238E27FC236}">
                <a16:creationId xmlns:a16="http://schemas.microsoft.com/office/drawing/2014/main" id="{14C5FC5A-85B3-4E73-9C89-AFFA9C24CAAD}"/>
              </a:ext>
            </a:extLst>
          </p:cNvPr>
          <p:cNvSpPr/>
          <p:nvPr/>
        </p:nvSpPr>
        <p:spPr>
          <a:xfrm>
            <a:off x="7263827" y="6162906"/>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BDC23EB7-24EF-40C8-A638-C81554222536}"/>
              </a:ext>
            </a:extLst>
          </p:cNvPr>
          <p:cNvSpPr/>
          <p:nvPr/>
        </p:nvSpPr>
        <p:spPr>
          <a:xfrm>
            <a:off x="7279067" y="6132426"/>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644883CC-9C15-419D-9062-AA9E1AD9649A}"/>
              </a:ext>
            </a:extLst>
          </p:cNvPr>
          <p:cNvSpPr/>
          <p:nvPr/>
        </p:nvSpPr>
        <p:spPr>
          <a:xfrm>
            <a:off x="7347647" y="6140046"/>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0CD7AFEE-ECA6-478E-9921-20E8724D0F26}"/>
              </a:ext>
            </a:extLst>
          </p:cNvPr>
          <p:cNvSpPr/>
          <p:nvPr/>
        </p:nvSpPr>
        <p:spPr>
          <a:xfrm>
            <a:off x="7493378" y="6151474"/>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054BC0B7-CFB2-4DD8-9A72-1AF26DB9B0A5}"/>
              </a:ext>
            </a:extLst>
          </p:cNvPr>
          <p:cNvSpPr/>
          <p:nvPr/>
        </p:nvSpPr>
        <p:spPr>
          <a:xfrm>
            <a:off x="7548624" y="6161004"/>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3F4F2A74-AAF2-479A-A924-8049C696A7FD}"/>
              </a:ext>
            </a:extLst>
          </p:cNvPr>
          <p:cNvSpPr/>
          <p:nvPr/>
        </p:nvSpPr>
        <p:spPr>
          <a:xfrm>
            <a:off x="7621016" y="6133381"/>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883ABBE4-A58E-455D-9D77-4D4B3850EB07}"/>
              </a:ext>
            </a:extLst>
          </p:cNvPr>
          <p:cNvSpPr/>
          <p:nvPr/>
        </p:nvSpPr>
        <p:spPr>
          <a:xfrm>
            <a:off x="8109647" y="5317086"/>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DC8EF889-9AD7-4C0D-BEB3-761A40B98866}"/>
              </a:ext>
            </a:extLst>
          </p:cNvPr>
          <p:cNvSpPr/>
          <p:nvPr/>
        </p:nvSpPr>
        <p:spPr>
          <a:xfrm>
            <a:off x="7865807" y="5690466"/>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F3B736B2-2655-4CB5-8D31-6C00AA78E24E}"/>
              </a:ext>
            </a:extLst>
          </p:cNvPr>
          <p:cNvSpPr/>
          <p:nvPr/>
        </p:nvSpPr>
        <p:spPr>
          <a:xfrm>
            <a:off x="7690547" y="5797146"/>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6FB987FC-036F-435B-832E-568A7A3CCBDE}"/>
              </a:ext>
            </a:extLst>
          </p:cNvPr>
          <p:cNvSpPr/>
          <p:nvPr/>
        </p:nvSpPr>
        <p:spPr>
          <a:xfrm>
            <a:off x="7713407" y="5820006"/>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98E5CB5D-8FFD-4E58-94AD-1CD54921C4DF}"/>
              </a:ext>
            </a:extLst>
          </p:cNvPr>
          <p:cNvSpPr/>
          <p:nvPr/>
        </p:nvSpPr>
        <p:spPr>
          <a:xfrm>
            <a:off x="8010587" y="5812386"/>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1BE91838-75D4-44E4-8640-4F0C885AC541}"/>
              </a:ext>
            </a:extLst>
          </p:cNvPr>
          <p:cNvSpPr/>
          <p:nvPr/>
        </p:nvSpPr>
        <p:spPr>
          <a:xfrm>
            <a:off x="7970227" y="5788287"/>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971F00B5-459D-4D09-B1D8-91FADDBC797D}"/>
              </a:ext>
            </a:extLst>
          </p:cNvPr>
          <p:cNvSpPr/>
          <p:nvPr/>
        </p:nvSpPr>
        <p:spPr>
          <a:xfrm>
            <a:off x="8589707" y="5560926"/>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A29D5DDC-2780-4F2B-8824-3D1247C117FD}"/>
              </a:ext>
            </a:extLst>
          </p:cNvPr>
          <p:cNvSpPr/>
          <p:nvPr/>
        </p:nvSpPr>
        <p:spPr>
          <a:xfrm>
            <a:off x="9046907" y="5225646"/>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8E7A239F-EDE8-4B0F-9254-BC1D10A8D839}"/>
              </a:ext>
            </a:extLst>
          </p:cNvPr>
          <p:cNvSpPr/>
          <p:nvPr/>
        </p:nvSpPr>
        <p:spPr>
          <a:xfrm>
            <a:off x="7045039" y="6291712"/>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7B8CF376-3AE4-437D-A00F-A9BBB82CC28E}"/>
              </a:ext>
            </a:extLst>
          </p:cNvPr>
          <p:cNvSpPr/>
          <p:nvPr/>
        </p:nvSpPr>
        <p:spPr>
          <a:xfrm>
            <a:off x="7164100" y="6305993"/>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94C786F6-6F56-4173-8D9A-3C978B22CD49}"/>
              </a:ext>
            </a:extLst>
          </p:cNvPr>
          <p:cNvSpPr/>
          <p:nvPr/>
        </p:nvSpPr>
        <p:spPr>
          <a:xfrm>
            <a:off x="6091018" y="5819353"/>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91EE8E65-4378-412D-9698-97952144F4CD}"/>
              </a:ext>
            </a:extLst>
          </p:cNvPr>
          <p:cNvSpPr/>
          <p:nvPr/>
        </p:nvSpPr>
        <p:spPr>
          <a:xfrm>
            <a:off x="7947367" y="5841627"/>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B517427C-3134-4379-AF0F-F1ED4E7690D2}"/>
              </a:ext>
            </a:extLst>
          </p:cNvPr>
          <p:cNvSpPr/>
          <p:nvPr/>
        </p:nvSpPr>
        <p:spPr>
          <a:xfrm>
            <a:off x="2556431" y="5218612"/>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86102064-B698-4B6B-B4ED-EB6A1573937E}"/>
              </a:ext>
            </a:extLst>
          </p:cNvPr>
          <p:cNvSpPr/>
          <p:nvPr/>
        </p:nvSpPr>
        <p:spPr>
          <a:xfrm>
            <a:off x="2939274" y="5222129"/>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B103D774-1769-451D-A81E-D71794BB5B14}"/>
              </a:ext>
            </a:extLst>
          </p:cNvPr>
          <p:cNvSpPr/>
          <p:nvPr/>
        </p:nvSpPr>
        <p:spPr>
          <a:xfrm>
            <a:off x="7202511" y="6155286"/>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CEBF6D47-2704-48C0-9E9F-24D79974F19C}"/>
              </a:ext>
            </a:extLst>
          </p:cNvPr>
          <p:cNvSpPr/>
          <p:nvPr/>
        </p:nvSpPr>
        <p:spPr>
          <a:xfrm>
            <a:off x="7180593" y="6132275"/>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D149AE03-10D3-458D-98D1-6A7469490B3F}"/>
              </a:ext>
            </a:extLst>
          </p:cNvPr>
          <p:cNvSpPr/>
          <p:nvPr/>
        </p:nvSpPr>
        <p:spPr>
          <a:xfrm>
            <a:off x="2518331" y="5226232"/>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EC252D1B-3B4C-42D9-B4F7-D00F180B8E04}"/>
              </a:ext>
            </a:extLst>
          </p:cNvPr>
          <p:cNvSpPr/>
          <p:nvPr/>
        </p:nvSpPr>
        <p:spPr>
          <a:xfrm>
            <a:off x="2458633" y="4878057"/>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11905C9D-2245-43B7-89F7-8D6BB9E3A1EB}"/>
              </a:ext>
            </a:extLst>
          </p:cNvPr>
          <p:cNvSpPr/>
          <p:nvPr/>
        </p:nvSpPr>
        <p:spPr>
          <a:xfrm>
            <a:off x="8940457" y="5546272"/>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85B8476D-E8A9-40D1-AA9B-C3A1A6B84A9A}"/>
              </a:ext>
            </a:extLst>
          </p:cNvPr>
          <p:cNvSpPr/>
          <p:nvPr/>
        </p:nvSpPr>
        <p:spPr>
          <a:xfrm>
            <a:off x="7911527" y="5858106"/>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8E96E4A4-78F8-4BF7-9E81-1D6AC6175085}"/>
              </a:ext>
            </a:extLst>
          </p:cNvPr>
          <p:cNvSpPr/>
          <p:nvPr/>
        </p:nvSpPr>
        <p:spPr>
          <a:xfrm>
            <a:off x="7220299" y="6314572"/>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83E67B90-12DF-443C-866B-762DAC2EE1BB}"/>
              </a:ext>
            </a:extLst>
          </p:cNvPr>
          <p:cNvSpPr/>
          <p:nvPr/>
        </p:nvSpPr>
        <p:spPr>
          <a:xfrm>
            <a:off x="2550073" y="5076177"/>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1067DA14-56AE-455B-BDD3-ADE003F3DAA0}"/>
              </a:ext>
            </a:extLst>
          </p:cNvPr>
          <p:cNvSpPr/>
          <p:nvPr/>
        </p:nvSpPr>
        <p:spPr>
          <a:xfrm>
            <a:off x="8452547" y="5614266"/>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C1A26F47-5E22-4546-A507-2AE7C483CA16}"/>
              </a:ext>
            </a:extLst>
          </p:cNvPr>
          <p:cNvSpPr/>
          <p:nvPr/>
        </p:nvSpPr>
        <p:spPr>
          <a:xfrm>
            <a:off x="7248587" y="6109566"/>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A0EBB9BA-A699-48D1-B31A-FB30C9B3D3BC}"/>
              </a:ext>
            </a:extLst>
          </p:cNvPr>
          <p:cNvSpPr/>
          <p:nvPr/>
        </p:nvSpPr>
        <p:spPr>
          <a:xfrm>
            <a:off x="7232680" y="6374573"/>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Oval 58">
            <a:extLst>
              <a:ext uri="{FF2B5EF4-FFF2-40B4-BE49-F238E27FC236}">
                <a16:creationId xmlns:a16="http://schemas.microsoft.com/office/drawing/2014/main" id="{1FC55343-BFAD-4F1E-9EE2-FA32141023C3}"/>
              </a:ext>
            </a:extLst>
          </p:cNvPr>
          <p:cNvSpPr/>
          <p:nvPr/>
        </p:nvSpPr>
        <p:spPr>
          <a:xfrm>
            <a:off x="8422067" y="5583786"/>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B89798E2-DF34-4EEE-9353-5B923EF8A8DD}"/>
              </a:ext>
            </a:extLst>
          </p:cNvPr>
          <p:cNvSpPr/>
          <p:nvPr/>
        </p:nvSpPr>
        <p:spPr>
          <a:xfrm>
            <a:off x="7529576" y="6232441"/>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DB61CD76-9F32-4A8D-8C8D-2351150D89B8}"/>
              </a:ext>
            </a:extLst>
          </p:cNvPr>
          <p:cNvSpPr/>
          <p:nvPr/>
        </p:nvSpPr>
        <p:spPr>
          <a:xfrm>
            <a:off x="7728418" y="5745966"/>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C0B8B034-01E8-4609-A1C7-31EBE8F73E04}"/>
              </a:ext>
            </a:extLst>
          </p:cNvPr>
          <p:cNvSpPr/>
          <p:nvPr/>
        </p:nvSpPr>
        <p:spPr>
          <a:xfrm>
            <a:off x="8870726" y="5218612"/>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D5D3C6B7-3311-4A07-AD12-B53BE03AE553}"/>
              </a:ext>
            </a:extLst>
          </p:cNvPr>
          <p:cNvSpPr/>
          <p:nvPr/>
        </p:nvSpPr>
        <p:spPr>
          <a:xfrm>
            <a:off x="7911527" y="5675226"/>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33174C1B-CE17-4DC3-A26E-E2412193F5C8}"/>
              </a:ext>
            </a:extLst>
          </p:cNvPr>
          <p:cNvSpPr/>
          <p:nvPr/>
        </p:nvSpPr>
        <p:spPr>
          <a:xfrm>
            <a:off x="7194580" y="6389813"/>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Oval 64">
            <a:extLst>
              <a:ext uri="{FF2B5EF4-FFF2-40B4-BE49-F238E27FC236}">
                <a16:creationId xmlns:a16="http://schemas.microsoft.com/office/drawing/2014/main" id="{4099C675-3BB7-4080-938B-CFAF9D17FD9E}"/>
              </a:ext>
            </a:extLst>
          </p:cNvPr>
          <p:cNvSpPr/>
          <p:nvPr/>
        </p:nvSpPr>
        <p:spPr>
          <a:xfrm>
            <a:off x="3298356" y="5326984"/>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076595E2-489E-4E94-BC45-D4D95F792EC7}"/>
              </a:ext>
            </a:extLst>
          </p:cNvPr>
          <p:cNvSpPr/>
          <p:nvPr/>
        </p:nvSpPr>
        <p:spPr>
          <a:xfrm>
            <a:off x="7811881" y="5639872"/>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1818A2F1-338E-4C29-8C51-408868F7A121}"/>
              </a:ext>
            </a:extLst>
          </p:cNvPr>
          <p:cNvSpPr/>
          <p:nvPr/>
        </p:nvSpPr>
        <p:spPr>
          <a:xfrm>
            <a:off x="2507194" y="4930811"/>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36A25E99-AE33-4B2B-B9F7-D2E139DFEB99}"/>
              </a:ext>
            </a:extLst>
          </p:cNvPr>
          <p:cNvSpPr/>
          <p:nvPr/>
        </p:nvSpPr>
        <p:spPr>
          <a:xfrm>
            <a:off x="8848362" y="5268502"/>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4432C1E8-87BE-4B7A-A0D5-B09FA2EB8C60}"/>
              </a:ext>
            </a:extLst>
          </p:cNvPr>
          <p:cNvSpPr/>
          <p:nvPr/>
        </p:nvSpPr>
        <p:spPr>
          <a:xfrm>
            <a:off x="3176666" y="5307641"/>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5AB4DC75-C581-4A2F-A58F-3C5CEB3D2337}"/>
              </a:ext>
            </a:extLst>
          </p:cNvPr>
          <p:cNvSpPr/>
          <p:nvPr/>
        </p:nvSpPr>
        <p:spPr>
          <a:xfrm>
            <a:off x="7171720" y="6252653"/>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633A22C5-1797-4E31-9133-BF2097FA9ABD}"/>
              </a:ext>
            </a:extLst>
          </p:cNvPr>
          <p:cNvSpPr/>
          <p:nvPr/>
        </p:nvSpPr>
        <p:spPr>
          <a:xfrm>
            <a:off x="7141240" y="6458393"/>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4A494216-EE5A-44D3-A501-92C6A125B68E}"/>
              </a:ext>
            </a:extLst>
          </p:cNvPr>
          <p:cNvSpPr/>
          <p:nvPr/>
        </p:nvSpPr>
        <p:spPr>
          <a:xfrm>
            <a:off x="9086418" y="5150032"/>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80267817-84C3-4B76-84DA-27F85E5AC7FF}"/>
              </a:ext>
            </a:extLst>
          </p:cNvPr>
          <p:cNvSpPr/>
          <p:nvPr/>
        </p:nvSpPr>
        <p:spPr>
          <a:xfrm>
            <a:off x="7046950" y="6232658"/>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7BC742F9-3D6A-4ED1-981B-860D5E8CF56A}"/>
              </a:ext>
            </a:extLst>
          </p:cNvPr>
          <p:cNvSpPr/>
          <p:nvPr/>
        </p:nvSpPr>
        <p:spPr>
          <a:xfrm>
            <a:off x="7271447" y="6261966"/>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552F9459-AF6A-4F82-B129-C25BCB621978}"/>
              </a:ext>
            </a:extLst>
          </p:cNvPr>
          <p:cNvSpPr/>
          <p:nvPr/>
        </p:nvSpPr>
        <p:spPr>
          <a:xfrm>
            <a:off x="7232680" y="6206933"/>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BFB2D440-FAC3-4057-A39C-6A50ACADA18D}"/>
              </a:ext>
            </a:extLst>
          </p:cNvPr>
          <p:cNvSpPr/>
          <p:nvPr/>
        </p:nvSpPr>
        <p:spPr>
          <a:xfrm>
            <a:off x="3668219" y="5408174"/>
            <a:ext cx="98474" cy="98474"/>
          </a:xfrm>
          <a:prstGeom prst="ellipse">
            <a:avLst/>
          </a:prstGeom>
          <a:solidFill>
            <a:srgbClr val="00B050"/>
          </a:solidFill>
          <a:ln w="9525">
            <a:solidFill>
              <a:schemeClr val="tx1"/>
            </a:solidFill>
          </a:ln>
          <a:effectLst>
            <a:outerShdw dist="127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DA06415-2DCA-4F30-957A-C7A9BAC12AF7}"/>
              </a:ext>
            </a:extLst>
          </p:cNvPr>
          <p:cNvSpPr txBox="1"/>
          <p:nvPr/>
        </p:nvSpPr>
        <p:spPr>
          <a:xfrm>
            <a:off x="7031572" y="338807"/>
            <a:ext cx="3375631" cy="2031325"/>
          </a:xfrm>
          <a:prstGeom prst="rect">
            <a:avLst/>
          </a:prstGeom>
          <a:noFill/>
        </p:spPr>
        <p:txBody>
          <a:bodyPr wrap="square" rtlCol="0">
            <a:spAutoFit/>
          </a:bodyPr>
          <a:lstStyle/>
          <a:p>
            <a:pPr algn="ctr"/>
            <a:r>
              <a:rPr lang="en-CA" i="1" dirty="0">
                <a:solidFill>
                  <a:schemeClr val="accent5">
                    <a:lumMod val="75000"/>
                  </a:schemeClr>
                </a:solidFill>
              </a:rPr>
              <a:t>In just two years the LTCF has supported all of the projects shown below and has already completed more projects, with more land trusts, in more provinces, on more hectares than the previous grant program</a:t>
            </a:r>
            <a:endParaRPr lang="en-US" i="1" dirty="0">
              <a:solidFill>
                <a:schemeClr val="accent5">
                  <a:lumMod val="75000"/>
                </a:schemeClr>
              </a:solidFill>
            </a:endParaRPr>
          </a:p>
        </p:txBody>
      </p:sp>
      <p:sp>
        <p:nvSpPr>
          <p:cNvPr id="77" name="TextBox 76">
            <a:extLst>
              <a:ext uri="{FF2B5EF4-FFF2-40B4-BE49-F238E27FC236}">
                <a16:creationId xmlns:a16="http://schemas.microsoft.com/office/drawing/2014/main" id="{EE07D4FE-0E67-4148-A53F-BD35C7D0DAE3}"/>
              </a:ext>
            </a:extLst>
          </p:cNvPr>
          <p:cNvSpPr txBox="1"/>
          <p:nvPr/>
        </p:nvSpPr>
        <p:spPr>
          <a:xfrm>
            <a:off x="1689394" y="136525"/>
            <a:ext cx="2947469" cy="1323439"/>
          </a:xfrm>
          <a:prstGeom prst="rect">
            <a:avLst/>
          </a:prstGeom>
          <a:noFill/>
        </p:spPr>
        <p:txBody>
          <a:bodyPr wrap="square" rtlCol="0">
            <a:spAutoFit/>
          </a:bodyPr>
          <a:lstStyle/>
          <a:p>
            <a:r>
              <a:rPr lang="en-CA" sz="2000" b="1" dirty="0">
                <a:solidFill>
                  <a:schemeClr val="accent5">
                    <a:lumMod val="75000"/>
                  </a:schemeClr>
                </a:solidFill>
              </a:rPr>
              <a:t>Land Trust Conservation Fund Projects and Species at Risk Density in Canada</a:t>
            </a:r>
            <a:endParaRPr lang="en-US" sz="2000" b="1" dirty="0">
              <a:solidFill>
                <a:schemeClr val="accent5">
                  <a:lumMod val="75000"/>
                </a:schemeClr>
              </a:solidFill>
            </a:endParaRPr>
          </a:p>
        </p:txBody>
      </p:sp>
      <p:sp>
        <p:nvSpPr>
          <p:cNvPr id="78" name="TextBox 77">
            <a:extLst>
              <a:ext uri="{FF2B5EF4-FFF2-40B4-BE49-F238E27FC236}">
                <a16:creationId xmlns:a16="http://schemas.microsoft.com/office/drawing/2014/main" id="{87301067-58C0-4711-B79B-0DE57888987A}"/>
              </a:ext>
            </a:extLst>
          </p:cNvPr>
          <p:cNvSpPr txBox="1"/>
          <p:nvPr/>
        </p:nvSpPr>
        <p:spPr>
          <a:xfrm>
            <a:off x="1644476" y="6200712"/>
            <a:ext cx="5341514" cy="461665"/>
          </a:xfrm>
          <a:prstGeom prst="rect">
            <a:avLst/>
          </a:prstGeom>
          <a:noFill/>
        </p:spPr>
        <p:txBody>
          <a:bodyPr wrap="square" rtlCol="0">
            <a:spAutoFit/>
          </a:bodyPr>
          <a:lstStyle/>
          <a:p>
            <a:r>
              <a:rPr lang="en-CA" sz="1200" i="1" dirty="0">
                <a:solidFill>
                  <a:schemeClr val="accent5">
                    <a:lumMod val="75000"/>
                  </a:schemeClr>
                </a:solidFill>
              </a:rPr>
              <a:t>Map provided by WWF Canada showing Number of COSEWIC – assessed at risk species: Terrestrial Analysis of Ecological Representation April 2019</a:t>
            </a:r>
            <a:endParaRPr lang="en-US" sz="1200" i="1" dirty="0">
              <a:solidFill>
                <a:schemeClr val="accent5">
                  <a:lumMod val="75000"/>
                </a:schemeClr>
              </a:solidFill>
            </a:endParaRPr>
          </a:p>
        </p:txBody>
      </p:sp>
      <p:pic>
        <p:nvPicPr>
          <p:cNvPr id="79" name="Picture 78">
            <a:extLst>
              <a:ext uri="{FF2B5EF4-FFF2-40B4-BE49-F238E27FC236}">
                <a16:creationId xmlns:a16="http://schemas.microsoft.com/office/drawing/2014/main" id="{FD7BDAE7-93E7-4FCE-AEDE-31A8CA3C1AEA}"/>
              </a:ext>
            </a:extLst>
          </p:cNvPr>
          <p:cNvPicPr>
            <a:picLocks noChangeAspect="1"/>
          </p:cNvPicPr>
          <p:nvPr/>
        </p:nvPicPr>
        <p:blipFill>
          <a:blip r:embed="rId4"/>
          <a:stretch>
            <a:fillRect/>
          </a:stretch>
        </p:blipFill>
        <p:spPr>
          <a:xfrm>
            <a:off x="8380696" y="2625430"/>
            <a:ext cx="1834186" cy="1200147"/>
          </a:xfrm>
          <a:prstGeom prst="rect">
            <a:avLst/>
          </a:prstGeom>
        </p:spPr>
      </p:pic>
    </p:spTree>
    <p:extLst>
      <p:ext uri="{BB962C8B-B14F-4D97-AF65-F5344CB8AC3E}">
        <p14:creationId xmlns:p14="http://schemas.microsoft.com/office/powerpoint/2010/main" val="3221568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txBox="1">
            <a:spLocks/>
          </p:cNvSpPr>
          <p:nvPr/>
        </p:nvSpPr>
        <p:spPr>
          <a:xfrm>
            <a:off x="2152650" y="1911828"/>
            <a:ext cx="7886700" cy="85647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solidFill>
                  <a:schemeClr val="accent1">
                    <a:lumMod val="50000"/>
                  </a:schemeClr>
                </a:solidFill>
              </a:rPr>
              <a:t>Next Steps</a:t>
            </a:r>
          </a:p>
        </p:txBody>
      </p:sp>
      <p:sp>
        <p:nvSpPr>
          <p:cNvPr id="9" name="Content Placeholder 6"/>
          <p:cNvSpPr txBox="1">
            <a:spLocks/>
          </p:cNvSpPr>
          <p:nvPr/>
        </p:nvSpPr>
        <p:spPr>
          <a:xfrm>
            <a:off x="2152650" y="2701386"/>
            <a:ext cx="7886700" cy="410282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A" sz="2400" dirty="0">
                <a:solidFill>
                  <a:schemeClr val="accent1">
                    <a:lumMod val="50000"/>
                  </a:schemeClr>
                </a:solidFill>
              </a:rPr>
              <a:t>The CLTWG wants to maintain the momentum and continue to see land trusts across Canada partner with the federal government to deliver on critical conservation objectives</a:t>
            </a:r>
          </a:p>
          <a:p>
            <a:r>
              <a:rPr lang="en-CA" sz="2400" dirty="0">
                <a:solidFill>
                  <a:schemeClr val="accent1">
                    <a:lumMod val="50000"/>
                  </a:schemeClr>
                </a:solidFill>
              </a:rPr>
              <a:t>We need to strengthen our </a:t>
            </a:r>
            <a:r>
              <a:rPr lang="en-CA" sz="2400" b="1" i="1" dirty="0">
                <a:solidFill>
                  <a:schemeClr val="accent1">
                    <a:lumMod val="50000"/>
                  </a:schemeClr>
                </a:solidFill>
              </a:rPr>
              <a:t>unified voice </a:t>
            </a:r>
            <a:r>
              <a:rPr lang="en-CA" sz="2400" dirty="0">
                <a:solidFill>
                  <a:schemeClr val="accent1">
                    <a:lumMod val="50000"/>
                  </a:schemeClr>
                </a:solidFill>
              </a:rPr>
              <a:t>and demonstrate the collective value our organizations are providing</a:t>
            </a:r>
          </a:p>
          <a:p>
            <a:r>
              <a:rPr lang="en-CA" sz="2400" dirty="0">
                <a:solidFill>
                  <a:schemeClr val="accent1">
                    <a:lumMod val="50000"/>
                  </a:schemeClr>
                </a:solidFill>
              </a:rPr>
              <a:t>We must take the CLTWG from an “ad hoc” group and formalize its governance structure and representativeness</a:t>
            </a:r>
          </a:p>
          <a:p>
            <a:r>
              <a:rPr lang="en-CA" sz="2400" dirty="0">
                <a:solidFill>
                  <a:schemeClr val="accent1">
                    <a:lumMod val="50000"/>
                  </a:schemeClr>
                </a:solidFill>
              </a:rPr>
              <a:t>This will give the land trust sector more legitimacy in discussions with governments and other partners</a:t>
            </a:r>
          </a:p>
        </p:txBody>
      </p:sp>
      <p:sp>
        <p:nvSpPr>
          <p:cNvPr id="2" name="Slide Number Placeholder 1"/>
          <p:cNvSpPr>
            <a:spLocks noGrp="1"/>
          </p:cNvSpPr>
          <p:nvPr>
            <p:ph type="sldNum" sz="quarter" idx="12"/>
          </p:nvPr>
        </p:nvSpPr>
        <p:spPr/>
        <p:txBody>
          <a:bodyPr/>
          <a:lstStyle/>
          <a:p>
            <a:fld id="{25F68B70-5F2E-48E2-AB57-CC0CE8AFB903}" type="slidenum">
              <a:rPr lang="en-CA" smtClean="0"/>
              <a:t>11</a:t>
            </a:fld>
            <a:endParaRPr lang="en-CA"/>
          </a:p>
        </p:txBody>
      </p:sp>
      <p:pic>
        <p:nvPicPr>
          <p:cNvPr id="8" name="Picture 7">
            <a:extLst>
              <a:ext uri="{FF2B5EF4-FFF2-40B4-BE49-F238E27FC236}">
                <a16:creationId xmlns:a16="http://schemas.microsoft.com/office/drawing/2014/main" id="{08AABC1C-879F-4C21-824D-4CEC5C847FDA}"/>
              </a:ext>
            </a:extLst>
          </p:cNvPr>
          <p:cNvPicPr>
            <a:picLocks noChangeAspect="1"/>
          </p:cNvPicPr>
          <p:nvPr/>
        </p:nvPicPr>
        <p:blipFill rotWithShape="1">
          <a:blip r:embed="rId3">
            <a:extLst>
              <a:ext uri="{28A0092B-C50C-407E-A947-70E740481C1C}">
                <a14:useLocalDpi xmlns:a14="http://schemas.microsoft.com/office/drawing/2010/main" val="0"/>
              </a:ext>
            </a:extLst>
          </a:blip>
          <a:srcRect l="3034"/>
          <a:stretch/>
        </p:blipFill>
        <p:spPr>
          <a:xfrm>
            <a:off x="7642412" y="-320"/>
            <a:ext cx="3025588" cy="1753282"/>
          </a:xfrm>
          <a:prstGeom prst="rect">
            <a:avLst/>
          </a:prstGeom>
          <a:effectLst>
            <a:softEdge rad="31750"/>
          </a:effectLst>
        </p:spPr>
      </p:pic>
      <p:pic>
        <p:nvPicPr>
          <p:cNvPr id="10" name="Picture 9">
            <a:extLst>
              <a:ext uri="{FF2B5EF4-FFF2-40B4-BE49-F238E27FC236}">
                <a16:creationId xmlns:a16="http://schemas.microsoft.com/office/drawing/2014/main" id="{6AE5C956-5284-4F7A-A76F-60FF7ED98B4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032" r="2685"/>
          <a:stretch/>
        </p:blipFill>
        <p:spPr>
          <a:xfrm flipH="1">
            <a:off x="1524001" y="0"/>
            <a:ext cx="3025587" cy="1753282"/>
          </a:xfrm>
          <a:prstGeom prst="rect">
            <a:avLst/>
          </a:prstGeom>
          <a:effectLst>
            <a:softEdge rad="31750"/>
          </a:effectLst>
        </p:spPr>
      </p:pic>
      <p:pic>
        <p:nvPicPr>
          <p:cNvPr id="11" name="Picture 10">
            <a:extLst>
              <a:ext uri="{FF2B5EF4-FFF2-40B4-BE49-F238E27FC236}">
                <a16:creationId xmlns:a16="http://schemas.microsoft.com/office/drawing/2014/main" id="{B304001E-7825-483D-97F4-0CCCAF0D4CF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889" t="5737" b="24220"/>
          <a:stretch/>
        </p:blipFill>
        <p:spPr>
          <a:xfrm>
            <a:off x="4583205" y="1"/>
            <a:ext cx="3025588" cy="1766409"/>
          </a:xfrm>
          <a:prstGeom prst="rect">
            <a:avLst/>
          </a:prstGeom>
          <a:effectLst>
            <a:softEdge rad="31750"/>
          </a:effectLst>
        </p:spPr>
      </p:pic>
    </p:spTree>
    <p:extLst>
      <p:ext uri="{BB962C8B-B14F-4D97-AF65-F5344CB8AC3E}">
        <p14:creationId xmlns:p14="http://schemas.microsoft.com/office/powerpoint/2010/main" val="3998520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txBox="1">
            <a:spLocks/>
          </p:cNvSpPr>
          <p:nvPr/>
        </p:nvSpPr>
        <p:spPr>
          <a:xfrm>
            <a:off x="2152650" y="1911828"/>
            <a:ext cx="7886700" cy="85647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solidFill>
                  <a:schemeClr val="accent1">
                    <a:lumMod val="50000"/>
                  </a:schemeClr>
                </a:solidFill>
              </a:rPr>
              <a:t>What We Need From Land Trusts</a:t>
            </a:r>
          </a:p>
        </p:txBody>
      </p:sp>
      <p:sp>
        <p:nvSpPr>
          <p:cNvPr id="9" name="Content Placeholder 6"/>
          <p:cNvSpPr txBox="1">
            <a:spLocks/>
          </p:cNvSpPr>
          <p:nvPr/>
        </p:nvSpPr>
        <p:spPr>
          <a:xfrm>
            <a:off x="2152650" y="2701386"/>
            <a:ext cx="7886700" cy="410282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A" sz="2400" dirty="0">
                <a:solidFill>
                  <a:schemeClr val="accent1">
                    <a:lumMod val="50000"/>
                  </a:schemeClr>
                </a:solidFill>
              </a:rPr>
              <a:t>The CLTWG alongside the provincial land trust alliances will begin engaging the sector shortly on what a new “national voice” for land trusts could look like </a:t>
            </a:r>
          </a:p>
          <a:p>
            <a:r>
              <a:rPr lang="en-CA" sz="2400" dirty="0">
                <a:solidFill>
                  <a:schemeClr val="accent1">
                    <a:lumMod val="50000"/>
                  </a:schemeClr>
                </a:solidFill>
              </a:rPr>
              <a:t>There has been national land trust organization in the past (CLTA) and there were significant discussions about a new organization in recent years that weren’t finalized</a:t>
            </a:r>
          </a:p>
          <a:p>
            <a:r>
              <a:rPr lang="en-CA" sz="2400" dirty="0">
                <a:solidFill>
                  <a:schemeClr val="accent1">
                    <a:lumMod val="50000"/>
                  </a:schemeClr>
                </a:solidFill>
              </a:rPr>
              <a:t>The work of the CLTWG, has created enormous trust and learnings among LT organizations and alliances across the country</a:t>
            </a:r>
          </a:p>
        </p:txBody>
      </p:sp>
      <p:sp>
        <p:nvSpPr>
          <p:cNvPr id="2" name="Slide Number Placeholder 1"/>
          <p:cNvSpPr>
            <a:spLocks noGrp="1"/>
          </p:cNvSpPr>
          <p:nvPr>
            <p:ph type="sldNum" sz="quarter" idx="12"/>
          </p:nvPr>
        </p:nvSpPr>
        <p:spPr/>
        <p:txBody>
          <a:bodyPr/>
          <a:lstStyle/>
          <a:p>
            <a:fld id="{25F68B70-5F2E-48E2-AB57-CC0CE8AFB903}" type="slidenum">
              <a:rPr lang="en-CA" smtClean="0"/>
              <a:t>12</a:t>
            </a:fld>
            <a:endParaRPr lang="en-CA"/>
          </a:p>
        </p:txBody>
      </p:sp>
      <p:pic>
        <p:nvPicPr>
          <p:cNvPr id="8" name="Picture 7">
            <a:extLst>
              <a:ext uri="{FF2B5EF4-FFF2-40B4-BE49-F238E27FC236}">
                <a16:creationId xmlns:a16="http://schemas.microsoft.com/office/drawing/2014/main" id="{08AABC1C-879F-4C21-824D-4CEC5C847FDA}"/>
              </a:ext>
            </a:extLst>
          </p:cNvPr>
          <p:cNvPicPr>
            <a:picLocks noChangeAspect="1"/>
          </p:cNvPicPr>
          <p:nvPr/>
        </p:nvPicPr>
        <p:blipFill rotWithShape="1">
          <a:blip r:embed="rId3">
            <a:extLst>
              <a:ext uri="{28A0092B-C50C-407E-A947-70E740481C1C}">
                <a14:useLocalDpi xmlns:a14="http://schemas.microsoft.com/office/drawing/2010/main" val="0"/>
              </a:ext>
            </a:extLst>
          </a:blip>
          <a:srcRect l="3034"/>
          <a:stretch/>
        </p:blipFill>
        <p:spPr>
          <a:xfrm>
            <a:off x="7642412" y="-320"/>
            <a:ext cx="3025588" cy="1753282"/>
          </a:xfrm>
          <a:prstGeom prst="rect">
            <a:avLst/>
          </a:prstGeom>
          <a:effectLst>
            <a:softEdge rad="31750"/>
          </a:effectLst>
        </p:spPr>
      </p:pic>
      <p:pic>
        <p:nvPicPr>
          <p:cNvPr id="10" name="Picture 9">
            <a:extLst>
              <a:ext uri="{FF2B5EF4-FFF2-40B4-BE49-F238E27FC236}">
                <a16:creationId xmlns:a16="http://schemas.microsoft.com/office/drawing/2014/main" id="{6AE5C956-5284-4F7A-A76F-60FF7ED98B4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032" r="2685"/>
          <a:stretch/>
        </p:blipFill>
        <p:spPr>
          <a:xfrm flipH="1">
            <a:off x="1524001" y="0"/>
            <a:ext cx="3025587" cy="1753282"/>
          </a:xfrm>
          <a:prstGeom prst="rect">
            <a:avLst/>
          </a:prstGeom>
          <a:effectLst>
            <a:softEdge rad="31750"/>
          </a:effectLst>
        </p:spPr>
      </p:pic>
      <p:pic>
        <p:nvPicPr>
          <p:cNvPr id="11" name="Picture 10">
            <a:extLst>
              <a:ext uri="{FF2B5EF4-FFF2-40B4-BE49-F238E27FC236}">
                <a16:creationId xmlns:a16="http://schemas.microsoft.com/office/drawing/2014/main" id="{B304001E-7825-483D-97F4-0CCCAF0D4CF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889" t="5737" b="24220"/>
          <a:stretch/>
        </p:blipFill>
        <p:spPr>
          <a:xfrm>
            <a:off x="4583205" y="1"/>
            <a:ext cx="3025588" cy="1766409"/>
          </a:xfrm>
          <a:prstGeom prst="rect">
            <a:avLst/>
          </a:prstGeom>
          <a:effectLst>
            <a:softEdge rad="31750"/>
          </a:effectLst>
        </p:spPr>
      </p:pic>
    </p:spTree>
    <p:extLst>
      <p:ext uri="{BB962C8B-B14F-4D97-AF65-F5344CB8AC3E}">
        <p14:creationId xmlns:p14="http://schemas.microsoft.com/office/powerpoint/2010/main" val="1633046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txBox="1">
            <a:spLocks/>
          </p:cNvSpPr>
          <p:nvPr/>
        </p:nvSpPr>
        <p:spPr>
          <a:xfrm>
            <a:off x="2152650" y="1911828"/>
            <a:ext cx="7886700" cy="85647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solidFill>
                  <a:schemeClr val="accent1">
                    <a:lumMod val="50000"/>
                  </a:schemeClr>
                </a:solidFill>
              </a:rPr>
              <a:t>What We Need Continued….</a:t>
            </a:r>
          </a:p>
        </p:txBody>
      </p:sp>
      <p:sp>
        <p:nvSpPr>
          <p:cNvPr id="9" name="Content Placeholder 6"/>
          <p:cNvSpPr txBox="1">
            <a:spLocks/>
          </p:cNvSpPr>
          <p:nvPr/>
        </p:nvSpPr>
        <p:spPr>
          <a:xfrm>
            <a:off x="2152650" y="2701386"/>
            <a:ext cx="7886700" cy="410282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A" sz="2400" dirty="0">
                <a:solidFill>
                  <a:schemeClr val="accent1">
                    <a:lumMod val="50000"/>
                  </a:schemeClr>
                </a:solidFill>
              </a:rPr>
              <a:t>Because of the trust developed, we are in a better position than ever to solidify a new national voice for land trusts </a:t>
            </a:r>
          </a:p>
          <a:p>
            <a:r>
              <a:rPr lang="en-CA" sz="2400" dirty="0">
                <a:solidFill>
                  <a:schemeClr val="accent1">
                    <a:lumMod val="50000"/>
                  </a:schemeClr>
                </a:solidFill>
              </a:rPr>
              <a:t>This new organization should be focused on community and regional land trusts because our interests and needs are very different than large national organizations</a:t>
            </a:r>
          </a:p>
          <a:p>
            <a:r>
              <a:rPr lang="en-CA" sz="2400" dirty="0">
                <a:solidFill>
                  <a:schemeClr val="accent1">
                    <a:lumMod val="50000"/>
                  </a:schemeClr>
                </a:solidFill>
              </a:rPr>
              <a:t>We need your engagement and input to make this new organization a success</a:t>
            </a:r>
          </a:p>
          <a:p>
            <a:r>
              <a:rPr lang="en-CA" sz="2400" dirty="0">
                <a:solidFill>
                  <a:schemeClr val="accent1">
                    <a:lumMod val="50000"/>
                  </a:schemeClr>
                </a:solidFill>
              </a:rPr>
              <a:t>This work and LT support is urgent as we need to set the sector up for success in the upcoming discussions with the federal government around programs and funding</a:t>
            </a:r>
          </a:p>
        </p:txBody>
      </p:sp>
      <p:sp>
        <p:nvSpPr>
          <p:cNvPr id="2" name="Slide Number Placeholder 1"/>
          <p:cNvSpPr>
            <a:spLocks noGrp="1"/>
          </p:cNvSpPr>
          <p:nvPr>
            <p:ph type="sldNum" sz="quarter" idx="12"/>
          </p:nvPr>
        </p:nvSpPr>
        <p:spPr/>
        <p:txBody>
          <a:bodyPr/>
          <a:lstStyle/>
          <a:p>
            <a:fld id="{25F68B70-5F2E-48E2-AB57-CC0CE8AFB903}" type="slidenum">
              <a:rPr lang="en-CA" smtClean="0"/>
              <a:t>13</a:t>
            </a:fld>
            <a:endParaRPr lang="en-CA"/>
          </a:p>
        </p:txBody>
      </p:sp>
      <p:pic>
        <p:nvPicPr>
          <p:cNvPr id="8" name="Picture 7">
            <a:extLst>
              <a:ext uri="{FF2B5EF4-FFF2-40B4-BE49-F238E27FC236}">
                <a16:creationId xmlns:a16="http://schemas.microsoft.com/office/drawing/2014/main" id="{08AABC1C-879F-4C21-824D-4CEC5C847FDA}"/>
              </a:ext>
            </a:extLst>
          </p:cNvPr>
          <p:cNvPicPr>
            <a:picLocks noChangeAspect="1"/>
          </p:cNvPicPr>
          <p:nvPr/>
        </p:nvPicPr>
        <p:blipFill rotWithShape="1">
          <a:blip r:embed="rId3">
            <a:extLst>
              <a:ext uri="{28A0092B-C50C-407E-A947-70E740481C1C}">
                <a14:useLocalDpi xmlns:a14="http://schemas.microsoft.com/office/drawing/2010/main" val="0"/>
              </a:ext>
            </a:extLst>
          </a:blip>
          <a:srcRect l="3034"/>
          <a:stretch/>
        </p:blipFill>
        <p:spPr>
          <a:xfrm>
            <a:off x="7642412" y="-320"/>
            <a:ext cx="3025588" cy="1753282"/>
          </a:xfrm>
          <a:prstGeom prst="rect">
            <a:avLst/>
          </a:prstGeom>
          <a:effectLst>
            <a:softEdge rad="31750"/>
          </a:effectLst>
        </p:spPr>
      </p:pic>
      <p:pic>
        <p:nvPicPr>
          <p:cNvPr id="10" name="Picture 9">
            <a:extLst>
              <a:ext uri="{FF2B5EF4-FFF2-40B4-BE49-F238E27FC236}">
                <a16:creationId xmlns:a16="http://schemas.microsoft.com/office/drawing/2014/main" id="{6AE5C956-5284-4F7A-A76F-60FF7ED98B4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032" r="2685"/>
          <a:stretch/>
        </p:blipFill>
        <p:spPr>
          <a:xfrm flipH="1">
            <a:off x="1524001" y="0"/>
            <a:ext cx="3025587" cy="1753282"/>
          </a:xfrm>
          <a:prstGeom prst="rect">
            <a:avLst/>
          </a:prstGeom>
          <a:effectLst>
            <a:softEdge rad="31750"/>
          </a:effectLst>
        </p:spPr>
      </p:pic>
      <p:pic>
        <p:nvPicPr>
          <p:cNvPr id="11" name="Picture 10">
            <a:extLst>
              <a:ext uri="{FF2B5EF4-FFF2-40B4-BE49-F238E27FC236}">
                <a16:creationId xmlns:a16="http://schemas.microsoft.com/office/drawing/2014/main" id="{B304001E-7825-483D-97F4-0CCCAF0D4CF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889" t="5737" b="24220"/>
          <a:stretch/>
        </p:blipFill>
        <p:spPr>
          <a:xfrm>
            <a:off x="4583205" y="1"/>
            <a:ext cx="3025588" cy="1766409"/>
          </a:xfrm>
          <a:prstGeom prst="rect">
            <a:avLst/>
          </a:prstGeom>
          <a:effectLst>
            <a:softEdge rad="31750"/>
          </a:effectLst>
        </p:spPr>
      </p:pic>
    </p:spTree>
    <p:extLst>
      <p:ext uri="{BB962C8B-B14F-4D97-AF65-F5344CB8AC3E}">
        <p14:creationId xmlns:p14="http://schemas.microsoft.com/office/powerpoint/2010/main" val="555166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6"/>
          <p:cNvSpPr txBox="1">
            <a:spLocks/>
          </p:cNvSpPr>
          <p:nvPr/>
        </p:nvSpPr>
        <p:spPr>
          <a:xfrm>
            <a:off x="2152650" y="2124606"/>
            <a:ext cx="8051116" cy="4445007"/>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3200" dirty="0">
                <a:solidFill>
                  <a:schemeClr val="accent1">
                    <a:lumMod val="50000"/>
                  </a:schemeClr>
                </a:solidFill>
              </a:rPr>
              <a:t>Community and regional land trusts are making a significant &amp; unique contribution - we need to do more!</a:t>
            </a:r>
          </a:p>
          <a:p>
            <a:pPr marL="0" indent="0">
              <a:buNone/>
            </a:pPr>
            <a:endParaRPr lang="en-CA" sz="1200" dirty="0">
              <a:solidFill>
                <a:schemeClr val="accent1">
                  <a:lumMod val="50000"/>
                </a:schemeClr>
              </a:solidFill>
            </a:endParaRPr>
          </a:p>
          <a:p>
            <a:pPr marL="0" indent="0">
              <a:spcBef>
                <a:spcPts val="0"/>
              </a:spcBef>
              <a:spcAft>
                <a:spcPts val="600"/>
              </a:spcAft>
              <a:buNone/>
            </a:pPr>
            <a:r>
              <a:rPr lang="en-CA" sz="2400" dirty="0">
                <a:solidFill>
                  <a:schemeClr val="accent1">
                    <a:lumMod val="50000"/>
                  </a:schemeClr>
                </a:solidFill>
              </a:rPr>
              <a:t>Our focus is not just hectares (although the LTCF program will deliver more than 10,000 ha in protection), but the most important hectares:</a:t>
            </a:r>
          </a:p>
          <a:p>
            <a:pPr>
              <a:spcAft>
                <a:spcPts val="600"/>
              </a:spcAft>
              <a:buFont typeface="Wingdings" panose="05000000000000000000" pitchFamily="2" charset="2"/>
              <a:buChar char="ü"/>
            </a:pPr>
            <a:r>
              <a:rPr lang="en-CA" sz="2400" dirty="0">
                <a:solidFill>
                  <a:schemeClr val="accent1">
                    <a:lumMod val="50000"/>
                  </a:schemeClr>
                </a:solidFill>
              </a:rPr>
              <a:t>Habitat for species most at risk in southern Canada</a:t>
            </a:r>
          </a:p>
          <a:p>
            <a:pPr>
              <a:spcAft>
                <a:spcPts val="600"/>
              </a:spcAft>
              <a:buFont typeface="Wingdings" panose="05000000000000000000" pitchFamily="2" charset="2"/>
              <a:buChar char="ü"/>
            </a:pPr>
            <a:r>
              <a:rPr lang="en-CA" sz="2400" dirty="0">
                <a:solidFill>
                  <a:schemeClr val="accent1">
                    <a:lumMod val="50000"/>
                  </a:schemeClr>
                </a:solidFill>
              </a:rPr>
              <a:t>Nature and its ecosystem services close to urban areas</a:t>
            </a:r>
          </a:p>
          <a:p>
            <a:pPr>
              <a:spcAft>
                <a:spcPts val="600"/>
              </a:spcAft>
              <a:buFont typeface="Wingdings" panose="05000000000000000000" pitchFamily="2" charset="2"/>
              <a:buChar char="ü"/>
            </a:pPr>
            <a:r>
              <a:rPr lang="en-CA" sz="2400" dirty="0">
                <a:solidFill>
                  <a:schemeClr val="accent1">
                    <a:lumMod val="50000"/>
                  </a:schemeClr>
                </a:solidFill>
              </a:rPr>
              <a:t>Watershed protection where the most Canadians need it</a:t>
            </a:r>
          </a:p>
          <a:p>
            <a:pPr>
              <a:buFont typeface="Wingdings" panose="05000000000000000000" pitchFamily="2" charset="2"/>
              <a:buChar char="ü"/>
            </a:pPr>
            <a:r>
              <a:rPr lang="en-CA" sz="2400" dirty="0">
                <a:solidFill>
                  <a:schemeClr val="accent1">
                    <a:lumMod val="50000"/>
                  </a:schemeClr>
                </a:solidFill>
              </a:rPr>
              <a:t>Community engagement in conservation</a:t>
            </a:r>
          </a:p>
          <a:p>
            <a:pPr marL="0" indent="0">
              <a:buNone/>
            </a:pPr>
            <a:endParaRPr lang="en-CA" sz="1200" dirty="0">
              <a:solidFill>
                <a:schemeClr val="accent1">
                  <a:lumMod val="50000"/>
                </a:schemeClr>
              </a:solidFill>
            </a:endParaRPr>
          </a:p>
          <a:p>
            <a:pPr marL="0" indent="0">
              <a:spcBef>
                <a:spcPts val="0"/>
              </a:spcBef>
              <a:buNone/>
            </a:pPr>
            <a:r>
              <a:rPr lang="en-CA" sz="3000" dirty="0">
                <a:solidFill>
                  <a:schemeClr val="accent1">
                    <a:lumMod val="50000"/>
                  </a:schemeClr>
                </a:solidFill>
              </a:rPr>
              <a:t>Let’s work together to increase our collective capacity and impact because Canada needs the good work that we do!</a:t>
            </a:r>
          </a:p>
          <a:p>
            <a:pPr>
              <a:buFont typeface="Wingdings" panose="05000000000000000000" pitchFamily="2" charset="2"/>
              <a:buChar char="ü"/>
            </a:pPr>
            <a:endParaRPr lang="en-CA" sz="2400" dirty="0">
              <a:solidFill>
                <a:schemeClr val="accent1">
                  <a:lumMod val="50000"/>
                </a:schemeClr>
              </a:solidFill>
            </a:endParaRPr>
          </a:p>
        </p:txBody>
      </p:sp>
      <p:sp>
        <p:nvSpPr>
          <p:cNvPr id="2" name="Slide Number Placeholder 1"/>
          <p:cNvSpPr>
            <a:spLocks noGrp="1"/>
          </p:cNvSpPr>
          <p:nvPr>
            <p:ph type="sldNum" sz="quarter" idx="12"/>
          </p:nvPr>
        </p:nvSpPr>
        <p:spPr/>
        <p:txBody>
          <a:bodyPr/>
          <a:lstStyle/>
          <a:p>
            <a:fld id="{25F68B70-5F2E-48E2-AB57-CC0CE8AFB903}" type="slidenum">
              <a:rPr lang="en-CA" smtClean="0"/>
              <a:t>14</a:t>
            </a:fld>
            <a:endParaRPr lang="en-CA"/>
          </a:p>
        </p:txBody>
      </p:sp>
      <p:pic>
        <p:nvPicPr>
          <p:cNvPr id="8" name="Picture 7">
            <a:extLst>
              <a:ext uri="{FF2B5EF4-FFF2-40B4-BE49-F238E27FC236}">
                <a16:creationId xmlns:a16="http://schemas.microsoft.com/office/drawing/2014/main" id="{08AABC1C-879F-4C21-824D-4CEC5C847FDA}"/>
              </a:ext>
            </a:extLst>
          </p:cNvPr>
          <p:cNvPicPr>
            <a:picLocks noChangeAspect="1"/>
          </p:cNvPicPr>
          <p:nvPr/>
        </p:nvPicPr>
        <p:blipFill rotWithShape="1">
          <a:blip r:embed="rId3">
            <a:extLst>
              <a:ext uri="{28A0092B-C50C-407E-A947-70E740481C1C}">
                <a14:useLocalDpi xmlns:a14="http://schemas.microsoft.com/office/drawing/2010/main" val="0"/>
              </a:ext>
            </a:extLst>
          </a:blip>
          <a:srcRect l="3034"/>
          <a:stretch/>
        </p:blipFill>
        <p:spPr>
          <a:xfrm>
            <a:off x="7642412" y="-320"/>
            <a:ext cx="3025588" cy="1753282"/>
          </a:xfrm>
          <a:prstGeom prst="rect">
            <a:avLst/>
          </a:prstGeom>
          <a:effectLst>
            <a:softEdge rad="31750"/>
          </a:effectLst>
        </p:spPr>
      </p:pic>
      <p:pic>
        <p:nvPicPr>
          <p:cNvPr id="10" name="Picture 9">
            <a:extLst>
              <a:ext uri="{FF2B5EF4-FFF2-40B4-BE49-F238E27FC236}">
                <a16:creationId xmlns:a16="http://schemas.microsoft.com/office/drawing/2014/main" id="{6AE5C956-5284-4F7A-A76F-60FF7ED98B4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032" r="2685"/>
          <a:stretch/>
        </p:blipFill>
        <p:spPr>
          <a:xfrm flipH="1">
            <a:off x="1524001" y="0"/>
            <a:ext cx="3025587" cy="1753282"/>
          </a:xfrm>
          <a:prstGeom prst="rect">
            <a:avLst/>
          </a:prstGeom>
          <a:effectLst>
            <a:softEdge rad="31750"/>
          </a:effectLst>
        </p:spPr>
      </p:pic>
      <p:pic>
        <p:nvPicPr>
          <p:cNvPr id="11" name="Picture 10">
            <a:extLst>
              <a:ext uri="{FF2B5EF4-FFF2-40B4-BE49-F238E27FC236}">
                <a16:creationId xmlns:a16="http://schemas.microsoft.com/office/drawing/2014/main" id="{B304001E-7825-483D-97F4-0CCCAF0D4CF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889" t="5737" b="24220"/>
          <a:stretch/>
        </p:blipFill>
        <p:spPr>
          <a:xfrm>
            <a:off x="4583205" y="1"/>
            <a:ext cx="3025588" cy="1766409"/>
          </a:xfrm>
          <a:prstGeom prst="rect">
            <a:avLst/>
          </a:prstGeom>
          <a:effectLst>
            <a:softEdge rad="31750"/>
          </a:effectLst>
        </p:spPr>
      </p:pic>
    </p:spTree>
    <p:extLst>
      <p:ext uri="{BB962C8B-B14F-4D97-AF65-F5344CB8AC3E}">
        <p14:creationId xmlns:p14="http://schemas.microsoft.com/office/powerpoint/2010/main" val="92441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6"/>
          <p:cNvSpPr txBox="1">
            <a:spLocks/>
          </p:cNvSpPr>
          <p:nvPr/>
        </p:nvSpPr>
        <p:spPr>
          <a:xfrm>
            <a:off x="2152650" y="2124606"/>
            <a:ext cx="8051116" cy="444500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A" sz="3200" dirty="0">
              <a:solidFill>
                <a:schemeClr val="accent1">
                  <a:lumMod val="50000"/>
                </a:schemeClr>
              </a:solidFill>
            </a:endParaRPr>
          </a:p>
          <a:p>
            <a:pPr marL="0" indent="0" algn="ctr">
              <a:buNone/>
            </a:pPr>
            <a:r>
              <a:rPr lang="en-CA" sz="3200" dirty="0">
                <a:solidFill>
                  <a:schemeClr val="accent1">
                    <a:lumMod val="50000"/>
                  </a:schemeClr>
                </a:solidFill>
              </a:rPr>
              <a:t>Thanks!</a:t>
            </a:r>
          </a:p>
          <a:p>
            <a:pPr marL="0" indent="0" algn="ctr">
              <a:buNone/>
            </a:pPr>
            <a:endParaRPr lang="en-CA" sz="3200" dirty="0">
              <a:solidFill>
                <a:schemeClr val="accent1">
                  <a:lumMod val="50000"/>
                </a:schemeClr>
              </a:solidFill>
            </a:endParaRPr>
          </a:p>
          <a:p>
            <a:pPr marL="0" indent="0" algn="ctr">
              <a:buNone/>
            </a:pPr>
            <a:r>
              <a:rPr lang="en-CA" sz="3200" dirty="0">
                <a:solidFill>
                  <a:schemeClr val="accent1">
                    <a:lumMod val="50000"/>
                  </a:schemeClr>
                </a:solidFill>
              </a:rPr>
              <a:t>Comments/Questions?</a:t>
            </a:r>
            <a:endParaRPr lang="en-CA" sz="2400" dirty="0">
              <a:solidFill>
                <a:schemeClr val="accent1">
                  <a:lumMod val="50000"/>
                </a:schemeClr>
              </a:solidFill>
            </a:endParaRPr>
          </a:p>
        </p:txBody>
      </p:sp>
      <p:sp>
        <p:nvSpPr>
          <p:cNvPr id="2" name="Slide Number Placeholder 1"/>
          <p:cNvSpPr>
            <a:spLocks noGrp="1"/>
          </p:cNvSpPr>
          <p:nvPr>
            <p:ph type="sldNum" sz="quarter" idx="12"/>
          </p:nvPr>
        </p:nvSpPr>
        <p:spPr/>
        <p:txBody>
          <a:bodyPr/>
          <a:lstStyle/>
          <a:p>
            <a:fld id="{25F68B70-5F2E-48E2-AB57-CC0CE8AFB903}" type="slidenum">
              <a:rPr lang="en-CA" smtClean="0"/>
              <a:t>15</a:t>
            </a:fld>
            <a:endParaRPr lang="en-CA"/>
          </a:p>
        </p:txBody>
      </p:sp>
      <p:pic>
        <p:nvPicPr>
          <p:cNvPr id="8" name="Picture 7">
            <a:extLst>
              <a:ext uri="{FF2B5EF4-FFF2-40B4-BE49-F238E27FC236}">
                <a16:creationId xmlns:a16="http://schemas.microsoft.com/office/drawing/2014/main" id="{08AABC1C-879F-4C21-824D-4CEC5C847FDA}"/>
              </a:ext>
            </a:extLst>
          </p:cNvPr>
          <p:cNvPicPr>
            <a:picLocks noChangeAspect="1"/>
          </p:cNvPicPr>
          <p:nvPr/>
        </p:nvPicPr>
        <p:blipFill rotWithShape="1">
          <a:blip r:embed="rId3">
            <a:extLst>
              <a:ext uri="{28A0092B-C50C-407E-A947-70E740481C1C}">
                <a14:useLocalDpi xmlns:a14="http://schemas.microsoft.com/office/drawing/2010/main" val="0"/>
              </a:ext>
            </a:extLst>
          </a:blip>
          <a:srcRect l="3034"/>
          <a:stretch/>
        </p:blipFill>
        <p:spPr>
          <a:xfrm>
            <a:off x="7642412" y="-320"/>
            <a:ext cx="3025588" cy="1753282"/>
          </a:xfrm>
          <a:prstGeom prst="rect">
            <a:avLst/>
          </a:prstGeom>
          <a:effectLst>
            <a:softEdge rad="31750"/>
          </a:effectLst>
        </p:spPr>
      </p:pic>
      <p:pic>
        <p:nvPicPr>
          <p:cNvPr id="10" name="Picture 9">
            <a:extLst>
              <a:ext uri="{FF2B5EF4-FFF2-40B4-BE49-F238E27FC236}">
                <a16:creationId xmlns:a16="http://schemas.microsoft.com/office/drawing/2014/main" id="{6AE5C956-5284-4F7A-A76F-60FF7ED98B4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032" r="2685"/>
          <a:stretch/>
        </p:blipFill>
        <p:spPr>
          <a:xfrm flipH="1">
            <a:off x="1524001" y="0"/>
            <a:ext cx="3025587" cy="1753282"/>
          </a:xfrm>
          <a:prstGeom prst="rect">
            <a:avLst/>
          </a:prstGeom>
          <a:effectLst>
            <a:softEdge rad="31750"/>
          </a:effectLst>
        </p:spPr>
      </p:pic>
      <p:pic>
        <p:nvPicPr>
          <p:cNvPr id="11" name="Picture 10">
            <a:extLst>
              <a:ext uri="{FF2B5EF4-FFF2-40B4-BE49-F238E27FC236}">
                <a16:creationId xmlns:a16="http://schemas.microsoft.com/office/drawing/2014/main" id="{B304001E-7825-483D-97F4-0CCCAF0D4CF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889" t="5737" b="24220"/>
          <a:stretch/>
        </p:blipFill>
        <p:spPr>
          <a:xfrm>
            <a:off x="4583205" y="1"/>
            <a:ext cx="3025588" cy="1766409"/>
          </a:xfrm>
          <a:prstGeom prst="rect">
            <a:avLst/>
          </a:prstGeom>
          <a:effectLst>
            <a:softEdge rad="31750"/>
          </a:effectLst>
        </p:spPr>
      </p:pic>
    </p:spTree>
    <p:extLst>
      <p:ext uri="{BB962C8B-B14F-4D97-AF65-F5344CB8AC3E}">
        <p14:creationId xmlns:p14="http://schemas.microsoft.com/office/powerpoint/2010/main" val="605767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588966" y="1661208"/>
            <a:ext cx="4891487" cy="1638758"/>
          </a:xfrm>
        </p:spPr>
        <p:txBody>
          <a:bodyPr>
            <a:noAutofit/>
          </a:bodyPr>
          <a:lstStyle/>
          <a:p>
            <a:pPr algn="l"/>
            <a:r>
              <a:rPr lang="en-US" sz="3500" dirty="0"/>
              <a:t/>
            </a:r>
            <a:br>
              <a:rPr lang="en-US" sz="3500" dirty="0"/>
            </a:br>
            <a:r>
              <a:rPr lang="en-US" sz="3500" dirty="0"/>
              <a:t/>
            </a:r>
            <a:br>
              <a:rPr lang="en-US" sz="3500" dirty="0"/>
            </a:br>
            <a:r>
              <a:rPr lang="en-US" sz="3500" dirty="0"/>
              <a:t/>
            </a:r>
            <a:br>
              <a:rPr lang="en-US" sz="3500" dirty="0"/>
            </a:br>
            <a:r>
              <a:rPr lang="en-US" sz="3000" dirty="0"/>
              <a:t>Natural Heritage Conservation Program: </a:t>
            </a:r>
            <a:r>
              <a:rPr lang="en-US" sz="3500" dirty="0"/>
              <a:t/>
            </a:r>
            <a:br>
              <a:rPr lang="en-US" sz="3500" dirty="0"/>
            </a:br>
            <a:endParaRPr lang="en-US" sz="3500" dirty="0"/>
          </a:p>
        </p:txBody>
      </p:sp>
      <p:sp>
        <p:nvSpPr>
          <p:cNvPr id="3" name="Title 3">
            <a:extLst>
              <a:ext uri="{FF2B5EF4-FFF2-40B4-BE49-F238E27FC236}">
                <a16:creationId xmlns:a16="http://schemas.microsoft.com/office/drawing/2014/main" id="{5D94D4F7-6A3B-46A2-B1DE-FAD10F2E29B2}"/>
              </a:ext>
            </a:extLst>
          </p:cNvPr>
          <p:cNvSpPr txBox="1">
            <a:spLocks/>
          </p:cNvSpPr>
          <p:nvPr/>
        </p:nvSpPr>
        <p:spPr>
          <a:xfrm>
            <a:off x="242371" y="4483100"/>
            <a:ext cx="7381301" cy="71369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a:t/>
            </a:r>
            <a:br>
              <a:rPr lang="en-US" sz="3300" dirty="0"/>
            </a:br>
            <a:r>
              <a:rPr lang="en-US" sz="3300" dirty="0"/>
              <a:t/>
            </a:r>
            <a:br>
              <a:rPr lang="en-US" sz="3300" dirty="0"/>
            </a:br>
            <a:r>
              <a:rPr lang="en-US" sz="3300" dirty="0"/>
              <a:t/>
            </a:r>
            <a:br>
              <a:rPr lang="en-US" sz="3300" dirty="0"/>
            </a:br>
            <a:r>
              <a:rPr lang="en-US" sz="3300" b="1" dirty="0"/>
              <a:t>Land Trusts Conservation Fund </a:t>
            </a:r>
            <a:br>
              <a:rPr lang="en-US" sz="3300" b="1" dirty="0"/>
            </a:br>
            <a:r>
              <a:rPr lang="en-US" sz="3300" b="1" dirty="0"/>
              <a:t>(LTCF)</a:t>
            </a:r>
            <a:r>
              <a:rPr lang="en-US" sz="3300" dirty="0"/>
              <a:t/>
            </a:r>
            <a:br>
              <a:rPr lang="en-US" sz="3300" dirty="0"/>
            </a:br>
            <a:endParaRPr lang="en-US" sz="3300" dirty="0"/>
          </a:p>
          <a:p>
            <a:r>
              <a:rPr lang="en-US" sz="3300" i="1" dirty="0"/>
              <a:t>Achievements to date and Year 3 update</a:t>
            </a:r>
          </a:p>
        </p:txBody>
      </p:sp>
      <p:pic>
        <p:nvPicPr>
          <p:cNvPr id="5" name="Picture 4">
            <a:extLst>
              <a:ext uri="{FF2B5EF4-FFF2-40B4-BE49-F238E27FC236}">
                <a16:creationId xmlns:a16="http://schemas.microsoft.com/office/drawing/2014/main" id="{767668E7-90D9-470C-A5D9-DB6368A088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53832" y="5859211"/>
            <a:ext cx="4838168" cy="921671"/>
          </a:xfrm>
          <a:prstGeom prst="rect">
            <a:avLst/>
          </a:prstGeom>
        </p:spPr>
      </p:pic>
    </p:spTree>
    <p:extLst>
      <p:ext uri="{BB962C8B-B14F-4D97-AF65-F5344CB8AC3E}">
        <p14:creationId xmlns:p14="http://schemas.microsoft.com/office/powerpoint/2010/main" val="4875028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20834" y="365125"/>
            <a:ext cx="9232966" cy="1325563"/>
          </a:xfrm>
        </p:spPr>
        <p:txBody>
          <a:bodyPr>
            <a:normAutofit/>
          </a:bodyPr>
          <a:lstStyle/>
          <a:p>
            <a:r>
              <a:rPr lang="en-US" sz="3200" dirty="0"/>
              <a:t>Land Trusts Conservation Fund (LTCF)</a:t>
            </a:r>
            <a:endParaRPr lang="en-US" sz="3200" dirty="0">
              <a:solidFill>
                <a:srgbClr val="FF0000"/>
              </a:solidFill>
            </a:endParaRPr>
          </a:p>
        </p:txBody>
      </p:sp>
      <p:sp>
        <p:nvSpPr>
          <p:cNvPr id="5" name="TextBox 4"/>
          <p:cNvSpPr txBox="1"/>
          <p:nvPr/>
        </p:nvSpPr>
        <p:spPr>
          <a:xfrm>
            <a:off x="2470799" y="1863879"/>
            <a:ext cx="8533035" cy="4247317"/>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en-US" sz="2000" dirty="0"/>
              <a:t>What is the LTCF?</a:t>
            </a:r>
          </a:p>
          <a:p>
            <a:pPr marL="285750" indent="-285750">
              <a:spcBef>
                <a:spcPts val="600"/>
              </a:spcBef>
              <a:buFont typeface="Arial" panose="020B0604020202020204" pitchFamily="34" charset="0"/>
              <a:buChar char="•"/>
            </a:pPr>
            <a:r>
              <a:rPr lang="en-US" sz="2000" dirty="0"/>
              <a:t>Goals of the LTCF</a:t>
            </a:r>
          </a:p>
          <a:p>
            <a:pPr marL="285750" indent="-285750">
              <a:spcBef>
                <a:spcPts val="600"/>
              </a:spcBef>
              <a:buFont typeface="Arial" panose="020B0604020202020204" pitchFamily="34" charset="0"/>
              <a:buChar char="•"/>
            </a:pPr>
            <a:r>
              <a:rPr lang="en-US" sz="2000" dirty="0"/>
              <a:t>COVID-19 Impacts</a:t>
            </a:r>
          </a:p>
          <a:p>
            <a:pPr marL="285750" indent="-285750">
              <a:spcBef>
                <a:spcPts val="600"/>
              </a:spcBef>
              <a:buFont typeface="Arial" panose="020B0604020202020204" pitchFamily="34" charset="0"/>
              <a:buChar char="•"/>
            </a:pPr>
            <a:r>
              <a:rPr lang="en-US" sz="2000" dirty="0"/>
              <a:t>Where we are</a:t>
            </a:r>
          </a:p>
          <a:p>
            <a:pPr marL="285750" indent="-285750">
              <a:spcBef>
                <a:spcPts val="600"/>
              </a:spcBef>
              <a:buFont typeface="Arial" panose="020B0604020202020204" pitchFamily="34" charset="0"/>
              <a:buChar char="•"/>
            </a:pPr>
            <a:r>
              <a:rPr lang="en-US" sz="2000" dirty="0"/>
              <a:t>Where we’re going / What’s next</a:t>
            </a:r>
          </a:p>
          <a:p>
            <a:pPr marL="285750" indent="-285750">
              <a:spcBef>
                <a:spcPts val="600"/>
              </a:spcBef>
              <a:buFont typeface="Arial" panose="020B0604020202020204" pitchFamily="34" charset="0"/>
              <a:buChar char="•"/>
            </a:pPr>
            <a:r>
              <a:rPr lang="en-US" sz="2000" dirty="0"/>
              <a:t>Project Streams</a:t>
            </a:r>
          </a:p>
          <a:p>
            <a:pPr marL="285750" indent="-285750">
              <a:spcBef>
                <a:spcPts val="600"/>
              </a:spcBef>
              <a:buFont typeface="Arial" panose="020B0604020202020204" pitchFamily="34" charset="0"/>
              <a:buChar char="•"/>
            </a:pPr>
            <a:r>
              <a:rPr lang="en-US" sz="2000" dirty="0"/>
              <a:t>Capacity Building Services</a:t>
            </a:r>
          </a:p>
          <a:p>
            <a:pPr marL="285750" indent="-285750">
              <a:spcBef>
                <a:spcPts val="600"/>
              </a:spcBef>
              <a:buFont typeface="Arial" panose="020B0604020202020204" pitchFamily="34" charset="0"/>
              <a:buChar char="•"/>
            </a:pPr>
            <a:r>
              <a:rPr lang="en-US" sz="2000" dirty="0"/>
              <a:t>Year 3 – What’s new?</a:t>
            </a:r>
          </a:p>
          <a:p>
            <a:pPr marL="285750" indent="-285750">
              <a:spcBef>
                <a:spcPts val="600"/>
              </a:spcBef>
              <a:buFont typeface="Arial" panose="020B0604020202020204" pitchFamily="34" charset="0"/>
              <a:buChar char="•"/>
            </a:pPr>
            <a:r>
              <a:rPr lang="en-US" sz="2000" dirty="0"/>
              <a:t>Large Grant Projects Year 3</a:t>
            </a:r>
          </a:p>
          <a:p>
            <a:pPr marL="285750" indent="-285750">
              <a:spcBef>
                <a:spcPts val="600"/>
              </a:spcBef>
              <a:buFont typeface="Arial" panose="020B0604020202020204" pitchFamily="34" charset="0"/>
              <a:buChar char="•"/>
            </a:pPr>
            <a:r>
              <a:rPr lang="en-US" sz="2000" dirty="0"/>
              <a:t>Small Grant Projects Year 3</a:t>
            </a:r>
          </a:p>
          <a:p>
            <a:pPr marL="285750" indent="-285750">
              <a:spcBef>
                <a:spcPts val="600"/>
              </a:spcBef>
              <a:buFont typeface="Arial" panose="020B0604020202020204" pitchFamily="34" charset="0"/>
              <a:buChar char="•"/>
            </a:pPr>
            <a:r>
              <a:rPr lang="en-US" sz="2000" dirty="0"/>
              <a:t>How to Apply </a:t>
            </a:r>
          </a:p>
        </p:txBody>
      </p:sp>
      <p:sp>
        <p:nvSpPr>
          <p:cNvPr id="10" name="Rectangle 9"/>
          <p:cNvSpPr/>
          <p:nvPr/>
        </p:nvSpPr>
        <p:spPr>
          <a:xfrm>
            <a:off x="405353" y="1762812"/>
            <a:ext cx="339365" cy="44494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0334" y="1762812"/>
            <a:ext cx="190500"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8086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318995" y="252674"/>
            <a:ext cx="9426146" cy="1325563"/>
          </a:xfrm>
        </p:spPr>
        <p:txBody>
          <a:bodyPr>
            <a:normAutofit/>
          </a:bodyPr>
          <a:lstStyle/>
          <a:p>
            <a:r>
              <a:rPr lang="en-US" sz="3200" dirty="0"/>
              <a:t>What is the LTCF?</a:t>
            </a:r>
          </a:p>
        </p:txBody>
      </p:sp>
      <p:sp>
        <p:nvSpPr>
          <p:cNvPr id="5" name="TextBox 4"/>
          <p:cNvSpPr txBox="1"/>
          <p:nvPr/>
        </p:nvSpPr>
        <p:spPr>
          <a:xfrm>
            <a:off x="2318995" y="1698786"/>
            <a:ext cx="8533035" cy="4093428"/>
          </a:xfrm>
          <a:prstGeom prst="rect">
            <a:avLst/>
          </a:prstGeom>
          <a:noFill/>
        </p:spPr>
        <p:txBody>
          <a:bodyPr wrap="square" rtlCol="0">
            <a:spAutoFit/>
          </a:bodyPr>
          <a:lstStyle/>
          <a:p>
            <a:pPr marL="285750" indent="-285750">
              <a:buFont typeface="Arial" panose="020B0604020202020204" pitchFamily="34" charset="0"/>
              <a:buChar char="•"/>
            </a:pPr>
            <a:r>
              <a:rPr lang="en-US" sz="2000" dirty="0"/>
              <a:t>NHCP = $100M investment over 4 years by the Government of Canada as part of Budget 2018’s Nature Legacy Initiative. </a:t>
            </a:r>
          </a:p>
          <a:p>
            <a:endParaRPr lang="en-US" sz="2000" dirty="0"/>
          </a:p>
          <a:p>
            <a:pPr marL="800100" lvl="1" indent="-342900">
              <a:buFont typeface="Wingdings" panose="05000000000000000000" pitchFamily="2" charset="2"/>
              <a:buChar char="Ø"/>
            </a:pPr>
            <a:r>
              <a:rPr lang="en-CA" sz="2000" dirty="0"/>
              <a:t>The LTCF is a component of the NHCP, providing funding to support Canadian land trusts in securing private lands and private interests in lands.</a:t>
            </a:r>
          </a:p>
          <a:p>
            <a:pPr marL="342900" indent="-342900">
              <a:buFont typeface="Arial" panose="020B0604020202020204" pitchFamily="34" charset="0"/>
              <a:buChar char="•"/>
            </a:pPr>
            <a:endParaRPr lang="en-CA" sz="2000" dirty="0"/>
          </a:p>
          <a:p>
            <a:pPr marL="342900" indent="-342900">
              <a:buFont typeface="Arial" panose="020B0604020202020204" pitchFamily="34" charset="0"/>
              <a:buChar char="•"/>
            </a:pPr>
            <a:r>
              <a:rPr lang="en-US" sz="2000" dirty="0"/>
              <a:t>Goals of the NHCP: </a:t>
            </a:r>
          </a:p>
          <a:p>
            <a:pPr marL="742950" lvl="1" indent="-285750">
              <a:buFont typeface="Arial" panose="020B0604020202020204" pitchFamily="34" charset="0"/>
              <a:buChar char="•"/>
            </a:pPr>
            <a:r>
              <a:rPr lang="en-US" sz="2000" dirty="0"/>
              <a:t>secure 200,000 hectares towards Canada Target 1</a:t>
            </a:r>
          </a:p>
          <a:p>
            <a:pPr marL="742950" lvl="1" indent="-285750">
              <a:buFont typeface="Arial" panose="020B0604020202020204" pitchFamily="34" charset="0"/>
              <a:buChar char="•"/>
            </a:pPr>
            <a:r>
              <a:rPr lang="en-US" sz="2000" dirty="0"/>
              <a:t>Protect habitat for the recovery of species listed under SARA</a:t>
            </a:r>
          </a:p>
          <a:p>
            <a:pPr lvl="1"/>
            <a:endParaRPr lang="en-US" sz="2000" dirty="0"/>
          </a:p>
          <a:p>
            <a:pPr marL="285750" indent="-285750">
              <a:buFont typeface="Arial" panose="020B0604020202020204" pitchFamily="34" charset="0"/>
              <a:buChar char="•"/>
            </a:pPr>
            <a:r>
              <a:rPr lang="en-CA" sz="2000" dirty="0"/>
              <a:t>NCC, DUC, WHC and regional and local land trusts represented by the Canadian Land Trust Working Group are working together under the NHCP to support these goals.</a:t>
            </a:r>
            <a:endParaRPr lang="en-US" sz="2000" dirty="0"/>
          </a:p>
        </p:txBody>
      </p:sp>
      <p:sp>
        <p:nvSpPr>
          <p:cNvPr id="10" name="Rectangle 9"/>
          <p:cNvSpPr/>
          <p:nvPr/>
        </p:nvSpPr>
        <p:spPr>
          <a:xfrm>
            <a:off x="405353" y="1762812"/>
            <a:ext cx="339365" cy="44494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0334" y="1762812"/>
            <a:ext cx="190500"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262" y="2191073"/>
            <a:ext cx="1664950" cy="513421"/>
          </a:xfrm>
          <a:prstGeom prst="rect">
            <a:avLst/>
          </a:prstGeom>
        </p:spPr>
      </p:pic>
      <p:sp>
        <p:nvSpPr>
          <p:cNvPr id="9" name="TextBox 8"/>
          <p:cNvSpPr txBox="1"/>
          <p:nvPr/>
        </p:nvSpPr>
        <p:spPr>
          <a:xfrm>
            <a:off x="39140" y="3264254"/>
            <a:ext cx="1778072" cy="830997"/>
          </a:xfrm>
          <a:prstGeom prst="rect">
            <a:avLst/>
          </a:prstGeom>
          <a:noFill/>
        </p:spPr>
        <p:txBody>
          <a:bodyPr wrap="square" rtlCol="0">
            <a:spAutoFit/>
          </a:bodyPr>
          <a:lstStyle/>
          <a:p>
            <a:pPr algn="r"/>
            <a:r>
              <a:rPr lang="en-US" sz="1600" b="1" dirty="0"/>
              <a:t>Canadian Land Trusts Working Group*</a:t>
            </a:r>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6270" y="4630407"/>
            <a:ext cx="1380942" cy="1110891"/>
          </a:xfrm>
          <a:prstGeom prst="rect">
            <a:avLst/>
          </a:prstGeom>
        </p:spPr>
      </p:pic>
      <p:sp>
        <p:nvSpPr>
          <p:cNvPr id="11" name="TextBox 10"/>
          <p:cNvSpPr txBox="1"/>
          <p:nvPr/>
        </p:nvSpPr>
        <p:spPr>
          <a:xfrm>
            <a:off x="152262" y="6275675"/>
            <a:ext cx="11153824" cy="523220"/>
          </a:xfrm>
          <a:prstGeom prst="rect">
            <a:avLst/>
          </a:prstGeom>
          <a:noFill/>
        </p:spPr>
        <p:txBody>
          <a:bodyPr wrap="square" rtlCol="0">
            <a:spAutoFit/>
          </a:bodyPr>
          <a:lstStyle/>
          <a:p>
            <a:r>
              <a:rPr lang="en-US" sz="1400" i="1" dirty="0"/>
              <a:t>* Representation from regional and community land trusts from the provinces of British Columbia, Alberta, Ontario, Québec, Nova Scotia and Prince Edward Island, and 3 provincial alliances (the Ontario Land Trust Alliance, </a:t>
            </a:r>
            <a:r>
              <a:rPr lang="en-US" sz="1400" i="1" dirty="0" err="1"/>
              <a:t>Réseau</a:t>
            </a:r>
            <a:r>
              <a:rPr lang="en-US" sz="1400" i="1" dirty="0"/>
              <a:t> de </a:t>
            </a:r>
            <a:r>
              <a:rPr lang="en-US" sz="1400" i="1" dirty="0" err="1"/>
              <a:t>milieux</a:t>
            </a:r>
            <a:r>
              <a:rPr lang="en-US" sz="1400" i="1" dirty="0"/>
              <a:t> </a:t>
            </a:r>
            <a:r>
              <a:rPr lang="en-US" sz="1400" i="1" dirty="0" err="1"/>
              <a:t>naturels</a:t>
            </a:r>
            <a:r>
              <a:rPr lang="en-US" sz="1400" i="1" dirty="0"/>
              <a:t> protégés, and the Land Trust Alliance of British Columbia)</a:t>
            </a:r>
            <a:endParaRPr lang="en-US" sz="1400" dirty="0"/>
          </a:p>
        </p:txBody>
      </p:sp>
    </p:spTree>
    <p:extLst>
      <p:ext uri="{BB962C8B-B14F-4D97-AF65-F5344CB8AC3E}">
        <p14:creationId xmlns:p14="http://schemas.microsoft.com/office/powerpoint/2010/main" val="2415112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318995" y="252674"/>
            <a:ext cx="9426146" cy="1325563"/>
          </a:xfrm>
        </p:spPr>
        <p:txBody>
          <a:bodyPr>
            <a:normAutofit/>
          </a:bodyPr>
          <a:lstStyle/>
          <a:p>
            <a:r>
              <a:rPr lang="en-US" sz="3200" dirty="0"/>
              <a:t>Goals of the LTCF</a:t>
            </a:r>
          </a:p>
        </p:txBody>
      </p:sp>
      <p:sp>
        <p:nvSpPr>
          <p:cNvPr id="10" name="Rectangle 9"/>
          <p:cNvSpPr/>
          <p:nvPr/>
        </p:nvSpPr>
        <p:spPr>
          <a:xfrm>
            <a:off x="405353" y="1762812"/>
            <a:ext cx="339365" cy="44494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0334" y="1762812"/>
            <a:ext cx="190500"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a:extLst>
              <a:ext uri="{FF2B5EF4-FFF2-40B4-BE49-F238E27FC236}">
                <a16:creationId xmlns:a16="http://schemas.microsoft.com/office/drawing/2014/main" id="{84ABE427-E9AA-4949-8403-89D83BE115A3}"/>
              </a:ext>
            </a:extLst>
          </p:cNvPr>
          <p:cNvSpPr txBox="1"/>
          <p:nvPr/>
        </p:nvSpPr>
        <p:spPr>
          <a:xfrm>
            <a:off x="2598038" y="1971320"/>
            <a:ext cx="9147103" cy="4154984"/>
          </a:xfrm>
          <a:prstGeom prst="rect">
            <a:avLst/>
          </a:prstGeom>
          <a:noFill/>
        </p:spPr>
        <p:txBody>
          <a:bodyPr wrap="square" rtlCol="0">
            <a:spAutoFit/>
          </a:bodyPr>
          <a:lstStyle/>
          <a:p>
            <a:pPr marL="342900" indent="-342900">
              <a:buFont typeface="Arial" panose="020B0604020202020204" pitchFamily="34" charset="0"/>
              <a:buChar char="•"/>
            </a:pPr>
            <a:r>
              <a:rPr lang="en-CA" sz="2400" dirty="0"/>
              <a:t>Secure at least 10,000 hectares of land under the program.</a:t>
            </a:r>
          </a:p>
          <a:p>
            <a:pPr marL="800100" lvl="1" indent="-342900">
              <a:buFont typeface="Arial" panose="020B0604020202020204" pitchFamily="34" charset="0"/>
              <a:buChar char="•"/>
            </a:pPr>
            <a:r>
              <a:rPr lang="en-CA" sz="2000" dirty="0"/>
              <a:t>Land that be counted towards Canada Target 1</a:t>
            </a:r>
          </a:p>
          <a:p>
            <a:pPr marL="800100" lvl="1" indent="-342900">
              <a:buFont typeface="Arial" panose="020B0604020202020204" pitchFamily="34" charset="0"/>
              <a:buChar char="•"/>
            </a:pPr>
            <a:r>
              <a:rPr lang="en-CA" sz="2000" dirty="0"/>
              <a:t>High conservation value land</a:t>
            </a:r>
          </a:p>
          <a:p>
            <a:pPr marL="800100" lvl="1" indent="-342900">
              <a:buFont typeface="Arial" panose="020B0604020202020204" pitchFamily="34" charset="0"/>
              <a:buChar char="•"/>
            </a:pPr>
            <a:r>
              <a:rPr lang="en-CA" sz="2000" dirty="0"/>
              <a:t>Habitat for Species at Risk</a:t>
            </a:r>
            <a:r>
              <a:rPr lang="en-CA" sz="2400" dirty="0"/>
              <a:t/>
            </a:r>
            <a:br>
              <a:rPr lang="en-CA" sz="2400" dirty="0"/>
            </a:br>
            <a:endParaRPr lang="en-CA" sz="2400" dirty="0"/>
          </a:p>
          <a:p>
            <a:pPr marL="342900" indent="-342900">
              <a:buFont typeface="Arial" panose="020B0604020202020204" pitchFamily="34" charset="0"/>
              <a:buChar char="•"/>
            </a:pPr>
            <a:r>
              <a:rPr lang="en-CA" sz="2400" dirty="0"/>
              <a:t>Achieve a minimum: 1.5:1* in match funding.</a:t>
            </a:r>
          </a:p>
          <a:p>
            <a:pPr lvl="1"/>
            <a:r>
              <a:rPr lang="en-CA" sz="2000" i="1" dirty="0"/>
              <a:t>*Requirement reduced from the 2:1 required in Years 1 and 2 of the program.</a:t>
            </a:r>
            <a:r>
              <a:rPr lang="en-CA" sz="2000" dirty="0"/>
              <a:t/>
            </a:r>
            <a:br>
              <a:rPr lang="en-CA" sz="2000" dirty="0"/>
            </a:br>
            <a:endParaRPr lang="en-CA" sz="2000" dirty="0"/>
          </a:p>
          <a:p>
            <a:pPr marL="342900" indent="-342900">
              <a:buFont typeface="Arial" panose="020B0604020202020204" pitchFamily="34" charset="0"/>
              <a:buChar char="•"/>
            </a:pPr>
            <a:r>
              <a:rPr lang="en-CA" sz="2400" dirty="0"/>
              <a:t>Engage as many land trusts as possible.</a:t>
            </a:r>
            <a:br>
              <a:rPr lang="en-CA" sz="2400" dirty="0"/>
            </a:br>
            <a:endParaRPr lang="en-CA" sz="2400" dirty="0"/>
          </a:p>
          <a:p>
            <a:pPr marL="342900" indent="-342900">
              <a:buFont typeface="Arial" panose="020B0604020202020204" pitchFamily="34" charset="0"/>
              <a:buChar char="•"/>
            </a:pPr>
            <a:r>
              <a:rPr lang="en-CA" sz="2400" dirty="0"/>
              <a:t>Geographic distribution of funds across Canada</a:t>
            </a:r>
            <a:r>
              <a:rPr lang="en-CA" sz="2000" dirty="0"/>
              <a:t>.</a:t>
            </a:r>
          </a:p>
          <a:p>
            <a:pPr lvl="1"/>
            <a:endParaRPr lang="en-US" sz="2000" dirty="0"/>
          </a:p>
        </p:txBody>
      </p:sp>
      <p:pic>
        <p:nvPicPr>
          <p:cNvPr id="7" name="Picture 6">
            <a:extLst>
              <a:ext uri="{FF2B5EF4-FFF2-40B4-BE49-F238E27FC236}">
                <a16:creationId xmlns:a16="http://schemas.microsoft.com/office/drawing/2014/main" id="{C06B35CD-8265-4ECE-BD23-F118F472A490}"/>
              </a:ext>
            </a:extLst>
          </p:cNvPr>
          <p:cNvPicPr>
            <a:picLocks noChangeAspect="1"/>
          </p:cNvPicPr>
          <p:nvPr/>
        </p:nvPicPr>
        <p:blipFill>
          <a:blip r:embed="rId4"/>
          <a:stretch>
            <a:fillRect/>
          </a:stretch>
        </p:blipFill>
        <p:spPr>
          <a:xfrm>
            <a:off x="2533078" y="2057069"/>
            <a:ext cx="333375" cy="295275"/>
          </a:xfrm>
          <a:prstGeom prst="rect">
            <a:avLst/>
          </a:prstGeom>
        </p:spPr>
      </p:pic>
      <p:pic>
        <p:nvPicPr>
          <p:cNvPr id="13" name="Picture 12">
            <a:extLst>
              <a:ext uri="{FF2B5EF4-FFF2-40B4-BE49-F238E27FC236}">
                <a16:creationId xmlns:a16="http://schemas.microsoft.com/office/drawing/2014/main" id="{5E5CC9E5-8697-4CF8-9076-002B78C3AD1F}"/>
              </a:ext>
            </a:extLst>
          </p:cNvPr>
          <p:cNvPicPr>
            <a:picLocks noChangeAspect="1"/>
          </p:cNvPicPr>
          <p:nvPr/>
        </p:nvPicPr>
        <p:blipFill>
          <a:blip r:embed="rId4"/>
          <a:stretch>
            <a:fillRect/>
          </a:stretch>
        </p:blipFill>
        <p:spPr>
          <a:xfrm>
            <a:off x="2533081" y="3692263"/>
            <a:ext cx="333375" cy="295275"/>
          </a:xfrm>
          <a:prstGeom prst="rect">
            <a:avLst/>
          </a:prstGeom>
        </p:spPr>
      </p:pic>
      <p:pic>
        <p:nvPicPr>
          <p:cNvPr id="15" name="Picture 14">
            <a:extLst>
              <a:ext uri="{FF2B5EF4-FFF2-40B4-BE49-F238E27FC236}">
                <a16:creationId xmlns:a16="http://schemas.microsoft.com/office/drawing/2014/main" id="{46110019-E615-4E3F-8B1A-EC23D7591CED}"/>
              </a:ext>
            </a:extLst>
          </p:cNvPr>
          <p:cNvPicPr>
            <a:picLocks noChangeAspect="1"/>
          </p:cNvPicPr>
          <p:nvPr/>
        </p:nvPicPr>
        <p:blipFill>
          <a:blip r:embed="rId4"/>
          <a:stretch>
            <a:fillRect/>
          </a:stretch>
        </p:blipFill>
        <p:spPr>
          <a:xfrm>
            <a:off x="2533081" y="4614008"/>
            <a:ext cx="333375" cy="295275"/>
          </a:xfrm>
          <a:prstGeom prst="rect">
            <a:avLst/>
          </a:prstGeom>
        </p:spPr>
      </p:pic>
      <p:pic>
        <p:nvPicPr>
          <p:cNvPr id="17" name="Picture 16">
            <a:extLst>
              <a:ext uri="{FF2B5EF4-FFF2-40B4-BE49-F238E27FC236}">
                <a16:creationId xmlns:a16="http://schemas.microsoft.com/office/drawing/2014/main" id="{9B7F690A-4020-4ED5-B993-AFDA7EA434A6}"/>
              </a:ext>
            </a:extLst>
          </p:cNvPr>
          <p:cNvPicPr>
            <a:picLocks noChangeAspect="1"/>
          </p:cNvPicPr>
          <p:nvPr/>
        </p:nvPicPr>
        <p:blipFill>
          <a:blip r:embed="rId4"/>
          <a:stretch>
            <a:fillRect/>
          </a:stretch>
        </p:blipFill>
        <p:spPr>
          <a:xfrm>
            <a:off x="2533079" y="5424449"/>
            <a:ext cx="333375" cy="295275"/>
          </a:xfrm>
          <a:prstGeom prst="rect">
            <a:avLst/>
          </a:prstGeom>
        </p:spPr>
      </p:pic>
    </p:spTree>
    <p:extLst>
      <p:ext uri="{BB962C8B-B14F-4D97-AF65-F5344CB8AC3E}">
        <p14:creationId xmlns:p14="http://schemas.microsoft.com/office/powerpoint/2010/main" val="417540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318995" y="252674"/>
            <a:ext cx="9426146" cy="1325563"/>
          </a:xfrm>
        </p:spPr>
        <p:txBody>
          <a:bodyPr>
            <a:normAutofit/>
          </a:bodyPr>
          <a:lstStyle/>
          <a:p>
            <a:r>
              <a:rPr lang="en-US" sz="3200" dirty="0"/>
              <a:t>COVID-19 Impacts</a:t>
            </a:r>
          </a:p>
        </p:txBody>
      </p:sp>
      <p:sp>
        <p:nvSpPr>
          <p:cNvPr id="10" name="Rectangle 9"/>
          <p:cNvSpPr/>
          <p:nvPr/>
        </p:nvSpPr>
        <p:spPr>
          <a:xfrm>
            <a:off x="405353" y="1762812"/>
            <a:ext cx="339365" cy="44494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0334" y="1762812"/>
            <a:ext cx="190500"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a:extLst>
              <a:ext uri="{FF2B5EF4-FFF2-40B4-BE49-F238E27FC236}">
                <a16:creationId xmlns:a16="http://schemas.microsoft.com/office/drawing/2014/main" id="{84ABE427-E9AA-4949-8403-89D83BE115A3}"/>
              </a:ext>
            </a:extLst>
          </p:cNvPr>
          <p:cNvSpPr txBox="1"/>
          <p:nvPr/>
        </p:nvSpPr>
        <p:spPr>
          <a:xfrm>
            <a:off x="2585339" y="2301520"/>
            <a:ext cx="8044978" cy="4185761"/>
          </a:xfrm>
          <a:prstGeom prst="rect">
            <a:avLst/>
          </a:prstGeom>
          <a:noFill/>
        </p:spPr>
        <p:txBody>
          <a:bodyPr wrap="square" rtlCol="0">
            <a:spAutoFit/>
          </a:bodyPr>
          <a:lstStyle/>
          <a:p>
            <a:pPr marL="342900" indent="-342900">
              <a:buFont typeface="Arial" panose="020B0604020202020204" pitchFamily="34" charset="0"/>
              <a:buChar char="•"/>
            </a:pPr>
            <a:r>
              <a:rPr lang="en-CA" sz="2200" dirty="0"/>
              <a:t>WHC survey - primary LT concerns in next 1-2 years:</a:t>
            </a:r>
          </a:p>
          <a:p>
            <a:endParaRPr lang="en-CA" sz="500" dirty="0"/>
          </a:p>
          <a:p>
            <a:pPr marL="914400" lvl="1" indent="-457200">
              <a:buFont typeface="+mj-lt"/>
              <a:buAutoNum type="arabicPeriod"/>
            </a:pPr>
            <a:r>
              <a:rPr lang="en-CA" sz="2200" i="1" dirty="0"/>
              <a:t>Fundraising (activities and events)</a:t>
            </a:r>
          </a:p>
          <a:p>
            <a:pPr lvl="1"/>
            <a:endParaRPr lang="en-CA" sz="500" i="1" dirty="0"/>
          </a:p>
          <a:p>
            <a:pPr marL="914400" lvl="1" indent="-457200">
              <a:buFont typeface="+mj-lt"/>
              <a:buAutoNum type="arabicPeriod" startAt="2"/>
            </a:pPr>
            <a:r>
              <a:rPr lang="en-CA" sz="2200" i="1" dirty="0"/>
              <a:t>Project funding (Foundations, granting organizations)</a:t>
            </a:r>
          </a:p>
          <a:p>
            <a:endParaRPr lang="en-CA" sz="2200" dirty="0"/>
          </a:p>
          <a:p>
            <a:endParaRPr lang="en-CA" sz="2200" dirty="0"/>
          </a:p>
          <a:p>
            <a:pPr marL="342900" indent="-342900">
              <a:buFont typeface="Arial" panose="020B0604020202020204" pitchFamily="34" charset="0"/>
              <a:buChar char="•"/>
            </a:pPr>
            <a:r>
              <a:rPr lang="en-CA" sz="2200" u="sng" dirty="0"/>
              <a:t>Note</a:t>
            </a:r>
            <a:r>
              <a:rPr lang="en-CA" sz="2200" dirty="0"/>
              <a:t>: Canadian federal government contributions cannot be used as matching funds under the LTCF program, including COVID-19 federal subsidies (such as the Canadian Emergency Wage Subsidy).</a:t>
            </a:r>
          </a:p>
          <a:p>
            <a:pPr marL="800100" lvl="1" indent="-342900">
              <a:buFont typeface="Arial" panose="020B0604020202020204" pitchFamily="34" charset="0"/>
              <a:buChar char="•"/>
            </a:pPr>
            <a:endParaRPr lang="en-CA" sz="2000" dirty="0"/>
          </a:p>
          <a:p>
            <a:pPr marL="800100" lvl="1" indent="-342900">
              <a:buFont typeface="Arial" panose="020B0604020202020204" pitchFamily="34" charset="0"/>
              <a:buChar char="•"/>
            </a:pPr>
            <a:endParaRPr lang="en-CA" sz="2000" dirty="0"/>
          </a:p>
          <a:p>
            <a:pPr marL="800100" lvl="1" indent="-342900">
              <a:buFont typeface="Arial" panose="020B0604020202020204" pitchFamily="34" charset="0"/>
              <a:buChar char="•"/>
            </a:pPr>
            <a:endParaRPr lang="en-CA" sz="2000" dirty="0"/>
          </a:p>
          <a:p>
            <a:pPr lvl="1"/>
            <a:endParaRPr lang="en-US" sz="2000" dirty="0"/>
          </a:p>
        </p:txBody>
      </p:sp>
    </p:spTree>
    <p:extLst>
      <p:ext uri="{BB962C8B-B14F-4D97-AF65-F5344CB8AC3E}">
        <p14:creationId xmlns:p14="http://schemas.microsoft.com/office/powerpoint/2010/main" val="4049790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9CE693D-AE63-4274-9666-B0110D3C56D3}"/>
              </a:ext>
            </a:extLst>
          </p:cNvPr>
          <p:cNvSpPr/>
          <p:nvPr/>
        </p:nvSpPr>
        <p:spPr>
          <a:xfrm>
            <a:off x="304800" y="244765"/>
            <a:ext cx="1955800" cy="14570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a:extLst>
              <a:ext uri="{FF2B5EF4-FFF2-40B4-BE49-F238E27FC236}">
                <a16:creationId xmlns:a16="http://schemas.microsoft.com/office/drawing/2014/main" id="{8F8F0F80-B197-45D4-BAAE-72FFB2A59C95}"/>
              </a:ext>
            </a:extLst>
          </p:cNvPr>
          <p:cNvSpPr/>
          <p:nvPr/>
        </p:nvSpPr>
        <p:spPr>
          <a:xfrm>
            <a:off x="431800" y="5156200"/>
            <a:ext cx="11760200" cy="14570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Title 3">
            <a:extLst>
              <a:ext uri="{FF2B5EF4-FFF2-40B4-BE49-F238E27FC236}">
                <a16:creationId xmlns:a16="http://schemas.microsoft.com/office/drawing/2014/main" id="{C0ABBD17-9ED5-4407-8D4C-9F242DD1B2C1}"/>
              </a:ext>
            </a:extLst>
          </p:cNvPr>
          <p:cNvSpPr>
            <a:spLocks noGrp="1"/>
          </p:cNvSpPr>
          <p:nvPr>
            <p:ph type="title"/>
          </p:nvPr>
        </p:nvSpPr>
        <p:spPr>
          <a:xfrm>
            <a:off x="2517871" y="244765"/>
            <a:ext cx="8553449" cy="364836"/>
          </a:xfrm>
        </p:spPr>
        <p:txBody>
          <a:bodyPr>
            <a:normAutofit fontScale="90000"/>
          </a:bodyPr>
          <a:lstStyle/>
          <a:p>
            <a:r>
              <a:rPr lang="en-US" sz="3200" dirty="0"/>
              <a:t>Where we are:</a:t>
            </a:r>
          </a:p>
        </p:txBody>
      </p:sp>
      <p:pic>
        <p:nvPicPr>
          <p:cNvPr id="6" name="Picture 5">
            <a:extLst>
              <a:ext uri="{FF2B5EF4-FFF2-40B4-BE49-F238E27FC236}">
                <a16:creationId xmlns:a16="http://schemas.microsoft.com/office/drawing/2014/main" id="{F169F805-CE9A-4CF6-BB44-CD2BFD2CE8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4151" y="0"/>
            <a:ext cx="8183698" cy="6860378"/>
          </a:xfrm>
          <a:prstGeom prst="rect">
            <a:avLst/>
          </a:prstGeom>
        </p:spPr>
      </p:pic>
      <p:sp>
        <p:nvSpPr>
          <p:cNvPr id="12" name="Title 2">
            <a:extLst>
              <a:ext uri="{FF2B5EF4-FFF2-40B4-BE49-F238E27FC236}">
                <a16:creationId xmlns:a16="http://schemas.microsoft.com/office/drawing/2014/main" id="{5D8D17D9-1239-429C-982A-3592B86491CE}"/>
              </a:ext>
            </a:extLst>
          </p:cNvPr>
          <p:cNvSpPr txBox="1">
            <a:spLocks/>
          </p:cNvSpPr>
          <p:nvPr/>
        </p:nvSpPr>
        <p:spPr>
          <a:xfrm>
            <a:off x="368300" y="2103437"/>
            <a:ext cx="942614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Where </a:t>
            </a:r>
          </a:p>
          <a:p>
            <a:r>
              <a:rPr lang="en-US" sz="3200" dirty="0"/>
              <a:t>we are:</a:t>
            </a:r>
          </a:p>
        </p:txBody>
      </p:sp>
    </p:spTree>
    <p:extLst>
      <p:ext uri="{BB962C8B-B14F-4D97-AF65-F5344CB8AC3E}">
        <p14:creationId xmlns:p14="http://schemas.microsoft.com/office/powerpoint/2010/main" val="3985803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318995" y="252674"/>
            <a:ext cx="9426146" cy="1325563"/>
          </a:xfrm>
        </p:spPr>
        <p:txBody>
          <a:bodyPr>
            <a:normAutofit/>
          </a:bodyPr>
          <a:lstStyle/>
          <a:p>
            <a:r>
              <a:rPr lang="en-US" sz="3200" dirty="0"/>
              <a:t>Where we’re going / what’s next</a:t>
            </a:r>
          </a:p>
        </p:txBody>
      </p:sp>
      <p:sp>
        <p:nvSpPr>
          <p:cNvPr id="10" name="Rectangle 9"/>
          <p:cNvSpPr/>
          <p:nvPr/>
        </p:nvSpPr>
        <p:spPr>
          <a:xfrm>
            <a:off x="405353" y="1762812"/>
            <a:ext cx="339365" cy="44494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0334" y="1762812"/>
            <a:ext cx="190500"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42E747D6-55EA-4D29-BA56-B2091F7C9A3D}"/>
              </a:ext>
            </a:extLst>
          </p:cNvPr>
          <p:cNvSpPr txBox="1"/>
          <p:nvPr/>
        </p:nvSpPr>
        <p:spPr>
          <a:xfrm>
            <a:off x="2360501" y="1989559"/>
            <a:ext cx="9426146" cy="1446550"/>
          </a:xfrm>
          <a:prstGeom prst="rect">
            <a:avLst/>
          </a:prstGeom>
          <a:noFill/>
        </p:spPr>
        <p:txBody>
          <a:bodyPr wrap="square" rtlCol="0">
            <a:spAutoFit/>
          </a:bodyPr>
          <a:lstStyle/>
          <a:p>
            <a:pPr marL="342900" indent="-342900">
              <a:buFont typeface="Arial" panose="020B0604020202020204" pitchFamily="34" charset="0"/>
              <a:buChar char="•"/>
            </a:pPr>
            <a:r>
              <a:rPr lang="en-CA" sz="2200" dirty="0"/>
              <a:t>Secure at least 2,500 hectares.</a:t>
            </a:r>
          </a:p>
          <a:p>
            <a:pPr marL="342900" indent="-342900">
              <a:buFont typeface="Arial" panose="020B0604020202020204" pitchFamily="34" charset="0"/>
              <a:buChar char="•"/>
            </a:pPr>
            <a:r>
              <a:rPr lang="en-CA" sz="2200" dirty="0"/>
              <a:t>Achieve a minimum 1.5:1 in match funding.</a:t>
            </a:r>
          </a:p>
          <a:p>
            <a:pPr marL="342900" indent="-342900">
              <a:buFont typeface="Arial" panose="020B0604020202020204" pitchFamily="34" charset="0"/>
              <a:buChar char="•"/>
            </a:pPr>
            <a:r>
              <a:rPr lang="en-CA" sz="2200" dirty="0"/>
              <a:t>Continue to engage new land trusts.</a:t>
            </a:r>
          </a:p>
          <a:p>
            <a:pPr marL="342900" indent="-342900">
              <a:buFont typeface="Arial" panose="020B0604020202020204" pitchFamily="34" charset="0"/>
              <a:buChar char="•"/>
            </a:pPr>
            <a:r>
              <a:rPr lang="en-CA" sz="2200" dirty="0"/>
              <a:t>Geographic distribution of funds across Canada.</a:t>
            </a:r>
          </a:p>
        </p:txBody>
      </p:sp>
      <p:sp>
        <p:nvSpPr>
          <p:cNvPr id="7" name="TextBox 6">
            <a:extLst>
              <a:ext uri="{FF2B5EF4-FFF2-40B4-BE49-F238E27FC236}">
                <a16:creationId xmlns:a16="http://schemas.microsoft.com/office/drawing/2014/main" id="{D13C5BD3-B73C-46CA-ABE6-027EFC927126}"/>
              </a:ext>
            </a:extLst>
          </p:cNvPr>
          <p:cNvSpPr txBox="1"/>
          <p:nvPr/>
        </p:nvSpPr>
        <p:spPr>
          <a:xfrm>
            <a:off x="245043" y="1989559"/>
            <a:ext cx="1685291" cy="830997"/>
          </a:xfrm>
          <a:prstGeom prst="rect">
            <a:avLst/>
          </a:prstGeom>
          <a:noFill/>
        </p:spPr>
        <p:txBody>
          <a:bodyPr wrap="square" rtlCol="0">
            <a:spAutoFit/>
          </a:bodyPr>
          <a:lstStyle/>
          <a:p>
            <a:r>
              <a:rPr lang="en-CA" sz="2400" u="sng" dirty="0"/>
              <a:t>Year 3</a:t>
            </a:r>
            <a:br>
              <a:rPr lang="en-CA" sz="2400" u="sng" dirty="0"/>
            </a:br>
            <a:r>
              <a:rPr lang="en-CA" sz="2400" u="sng" dirty="0"/>
              <a:t>(2021-2022): </a:t>
            </a:r>
          </a:p>
        </p:txBody>
      </p:sp>
      <p:sp>
        <p:nvSpPr>
          <p:cNvPr id="8" name="TextBox 7">
            <a:extLst>
              <a:ext uri="{FF2B5EF4-FFF2-40B4-BE49-F238E27FC236}">
                <a16:creationId xmlns:a16="http://schemas.microsoft.com/office/drawing/2014/main" id="{7056D8BB-16A3-4F17-9D4F-B485D188B2F8}"/>
              </a:ext>
            </a:extLst>
          </p:cNvPr>
          <p:cNvSpPr txBox="1"/>
          <p:nvPr/>
        </p:nvSpPr>
        <p:spPr>
          <a:xfrm>
            <a:off x="2360501" y="3685413"/>
            <a:ext cx="9426146" cy="1446550"/>
          </a:xfrm>
          <a:prstGeom prst="rect">
            <a:avLst/>
          </a:prstGeom>
          <a:noFill/>
        </p:spPr>
        <p:txBody>
          <a:bodyPr wrap="square" rtlCol="0">
            <a:spAutoFit/>
          </a:bodyPr>
          <a:lstStyle/>
          <a:p>
            <a:pPr marL="342900" indent="-342900">
              <a:buFont typeface="Arial" panose="020B0604020202020204" pitchFamily="34" charset="0"/>
              <a:buChar char="•"/>
            </a:pPr>
            <a:r>
              <a:rPr lang="en-CA" sz="2200" dirty="0"/>
              <a:t>Secure at least 2,500 hectares.</a:t>
            </a:r>
          </a:p>
          <a:p>
            <a:pPr marL="342900" indent="-342900">
              <a:buFont typeface="Arial" panose="020B0604020202020204" pitchFamily="34" charset="0"/>
              <a:buChar char="•"/>
            </a:pPr>
            <a:r>
              <a:rPr lang="en-CA" sz="2200" dirty="0"/>
              <a:t>Achieve a minimum 1.5:1 in match funding.</a:t>
            </a:r>
          </a:p>
          <a:p>
            <a:pPr marL="342900" indent="-342900">
              <a:buFont typeface="Arial" panose="020B0604020202020204" pitchFamily="34" charset="0"/>
              <a:buChar char="•"/>
            </a:pPr>
            <a:r>
              <a:rPr lang="en-CA" sz="2200" dirty="0"/>
              <a:t>Continue to engage new land trusts.</a:t>
            </a:r>
          </a:p>
          <a:p>
            <a:pPr marL="342900" indent="-342900">
              <a:buFont typeface="Arial" panose="020B0604020202020204" pitchFamily="34" charset="0"/>
              <a:buChar char="•"/>
            </a:pPr>
            <a:r>
              <a:rPr lang="en-CA" sz="2200" dirty="0"/>
              <a:t>Geographic distribution of funds across Canada.</a:t>
            </a:r>
          </a:p>
        </p:txBody>
      </p:sp>
      <p:sp>
        <p:nvSpPr>
          <p:cNvPr id="9" name="TextBox 8">
            <a:extLst>
              <a:ext uri="{FF2B5EF4-FFF2-40B4-BE49-F238E27FC236}">
                <a16:creationId xmlns:a16="http://schemas.microsoft.com/office/drawing/2014/main" id="{8F1398E1-FDCF-4472-8D06-056F79CD0197}"/>
              </a:ext>
            </a:extLst>
          </p:cNvPr>
          <p:cNvSpPr txBox="1"/>
          <p:nvPr/>
        </p:nvSpPr>
        <p:spPr>
          <a:xfrm>
            <a:off x="245043" y="3685413"/>
            <a:ext cx="1685291" cy="830997"/>
          </a:xfrm>
          <a:prstGeom prst="rect">
            <a:avLst/>
          </a:prstGeom>
          <a:noFill/>
        </p:spPr>
        <p:txBody>
          <a:bodyPr wrap="square" rtlCol="0">
            <a:spAutoFit/>
          </a:bodyPr>
          <a:lstStyle/>
          <a:p>
            <a:r>
              <a:rPr lang="en-CA" sz="2400" u="sng" dirty="0"/>
              <a:t>Year 4</a:t>
            </a:r>
            <a:br>
              <a:rPr lang="en-CA" sz="2400" u="sng" dirty="0"/>
            </a:br>
            <a:r>
              <a:rPr lang="en-CA" sz="2400" u="sng" dirty="0"/>
              <a:t>(2022-2023): </a:t>
            </a:r>
          </a:p>
        </p:txBody>
      </p:sp>
      <p:sp>
        <p:nvSpPr>
          <p:cNvPr id="11" name="TextBox 10">
            <a:extLst>
              <a:ext uri="{FF2B5EF4-FFF2-40B4-BE49-F238E27FC236}">
                <a16:creationId xmlns:a16="http://schemas.microsoft.com/office/drawing/2014/main" id="{254FD184-C800-43A9-9B65-ADFD7886AC6E}"/>
              </a:ext>
            </a:extLst>
          </p:cNvPr>
          <p:cNvSpPr txBox="1"/>
          <p:nvPr/>
        </p:nvSpPr>
        <p:spPr>
          <a:xfrm>
            <a:off x="2360501" y="5597372"/>
            <a:ext cx="8687250" cy="769441"/>
          </a:xfrm>
          <a:prstGeom prst="rect">
            <a:avLst/>
          </a:prstGeom>
          <a:noFill/>
        </p:spPr>
        <p:txBody>
          <a:bodyPr wrap="square" rtlCol="0">
            <a:spAutoFit/>
          </a:bodyPr>
          <a:lstStyle/>
          <a:p>
            <a:r>
              <a:rPr lang="en-CA" sz="2200" dirty="0"/>
              <a:t>Projects that can deliver high conservation value hectares that contribute to Canada Target 1.</a:t>
            </a:r>
            <a:endParaRPr lang="en-US" sz="2200" dirty="0"/>
          </a:p>
        </p:txBody>
      </p:sp>
      <p:sp>
        <p:nvSpPr>
          <p:cNvPr id="13" name="TextBox 12">
            <a:extLst>
              <a:ext uri="{FF2B5EF4-FFF2-40B4-BE49-F238E27FC236}">
                <a16:creationId xmlns:a16="http://schemas.microsoft.com/office/drawing/2014/main" id="{58E4DDC0-4CA9-4055-B9EE-62238BB41C5D}"/>
              </a:ext>
            </a:extLst>
          </p:cNvPr>
          <p:cNvSpPr txBox="1"/>
          <p:nvPr/>
        </p:nvSpPr>
        <p:spPr>
          <a:xfrm>
            <a:off x="245042" y="5503613"/>
            <a:ext cx="1685291" cy="830997"/>
          </a:xfrm>
          <a:prstGeom prst="rect">
            <a:avLst/>
          </a:prstGeom>
          <a:noFill/>
        </p:spPr>
        <p:txBody>
          <a:bodyPr wrap="square" rtlCol="0">
            <a:spAutoFit/>
          </a:bodyPr>
          <a:lstStyle/>
          <a:p>
            <a:r>
              <a:rPr lang="en-CA" sz="2400" b="1" dirty="0"/>
              <a:t>We are looking for:</a:t>
            </a:r>
          </a:p>
        </p:txBody>
      </p:sp>
    </p:spTree>
    <p:extLst>
      <p:ext uri="{BB962C8B-B14F-4D97-AF65-F5344CB8AC3E}">
        <p14:creationId xmlns:p14="http://schemas.microsoft.com/office/powerpoint/2010/main" val="1777453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49220" y="221902"/>
            <a:ext cx="8762999" cy="1325563"/>
          </a:xfrm>
        </p:spPr>
        <p:txBody>
          <a:bodyPr>
            <a:normAutofit/>
          </a:bodyPr>
          <a:lstStyle/>
          <a:p>
            <a:r>
              <a:rPr lang="en-US" sz="3200" dirty="0"/>
              <a:t>LTCF: Project Streams</a:t>
            </a:r>
          </a:p>
        </p:txBody>
      </p:sp>
      <p:sp>
        <p:nvSpPr>
          <p:cNvPr id="2" name="TextBox 1">
            <a:extLst>
              <a:ext uri="{FF2B5EF4-FFF2-40B4-BE49-F238E27FC236}">
                <a16:creationId xmlns:a16="http://schemas.microsoft.com/office/drawing/2014/main" id="{089C841E-659F-4DBC-80A1-063054282A72}"/>
              </a:ext>
            </a:extLst>
          </p:cNvPr>
          <p:cNvSpPr txBox="1"/>
          <p:nvPr/>
        </p:nvSpPr>
        <p:spPr>
          <a:xfrm>
            <a:off x="779782" y="1850987"/>
            <a:ext cx="5186680" cy="3323987"/>
          </a:xfrm>
          <a:prstGeom prst="rect">
            <a:avLst/>
          </a:prstGeom>
          <a:noFill/>
        </p:spPr>
        <p:txBody>
          <a:bodyPr wrap="square" rtlCol="0">
            <a:spAutoFit/>
          </a:bodyPr>
          <a:lstStyle/>
          <a:p>
            <a:r>
              <a:rPr lang="en-CA" sz="2000" b="1" dirty="0"/>
              <a:t>LARGE GRANT PROGRAM</a:t>
            </a:r>
          </a:p>
          <a:p>
            <a:pPr marL="342900" indent="-342900">
              <a:buFont typeface="Arial" panose="020B0604020202020204" pitchFamily="34" charset="0"/>
              <a:buChar char="•"/>
            </a:pPr>
            <a:r>
              <a:rPr lang="en-CA" sz="2000" dirty="0"/>
              <a:t>LTCF funding request up to $1M</a:t>
            </a:r>
          </a:p>
          <a:p>
            <a:pPr marL="342900" indent="-342900">
              <a:buFont typeface="Arial" panose="020B0604020202020204" pitchFamily="34" charset="0"/>
              <a:buChar char="•"/>
            </a:pPr>
            <a:r>
              <a:rPr lang="en-CA" sz="2000" dirty="0"/>
              <a:t>Securement and associated costs eligible</a:t>
            </a:r>
          </a:p>
          <a:p>
            <a:pPr marL="342900" indent="-342900">
              <a:buFont typeface="Arial" panose="020B0604020202020204" pitchFamily="34" charset="0"/>
              <a:buChar char="•"/>
            </a:pPr>
            <a:r>
              <a:rPr lang="en-CA" sz="2000" dirty="0"/>
              <a:t>FS / CA / combo</a:t>
            </a:r>
          </a:p>
          <a:p>
            <a:pPr marL="342900" indent="-342900">
              <a:buFont typeface="Arial" panose="020B0604020202020204" pitchFamily="34" charset="0"/>
              <a:buChar char="•"/>
            </a:pPr>
            <a:endParaRPr lang="en-CA" sz="1200" dirty="0"/>
          </a:p>
          <a:p>
            <a:r>
              <a:rPr lang="en-CA" sz="2000" b="1" i="1" dirty="0">
                <a:solidFill>
                  <a:srgbClr val="00B050"/>
                </a:solidFill>
              </a:rPr>
              <a:t>YR 3 – Application deadline: March 19, 2021</a:t>
            </a:r>
            <a:endParaRPr lang="en-CA" sz="2000" b="1" dirty="0">
              <a:solidFill>
                <a:srgbClr val="00B050"/>
              </a:solidFill>
            </a:endParaRPr>
          </a:p>
          <a:p>
            <a:pPr marL="342900" lvl="1" indent="-342900">
              <a:buFont typeface="Arial" panose="020B0604020202020204" pitchFamily="34" charset="0"/>
              <a:buChar char="•"/>
            </a:pPr>
            <a:endParaRPr lang="en-US" sz="1200" dirty="0"/>
          </a:p>
          <a:p>
            <a:pPr marL="742950" lvl="1" indent="-285750">
              <a:buFont typeface="Courier New" panose="02070309020205020404" pitchFamily="49" charset="0"/>
              <a:buChar char="o"/>
            </a:pPr>
            <a:endParaRPr lang="en-CA" sz="2000" dirty="0"/>
          </a:p>
          <a:p>
            <a:endParaRPr lang="en-US" sz="2400" dirty="0"/>
          </a:p>
          <a:p>
            <a:endParaRPr lang="en-US" sz="2400" dirty="0"/>
          </a:p>
          <a:p>
            <a:endParaRPr lang="en-US" dirty="0"/>
          </a:p>
        </p:txBody>
      </p:sp>
      <p:sp>
        <p:nvSpPr>
          <p:cNvPr id="3" name="TextBox 2">
            <a:extLst>
              <a:ext uri="{FF2B5EF4-FFF2-40B4-BE49-F238E27FC236}">
                <a16:creationId xmlns:a16="http://schemas.microsoft.com/office/drawing/2014/main" id="{311D7F53-704E-48AC-B8D6-7BD5BE8A2A81}"/>
              </a:ext>
            </a:extLst>
          </p:cNvPr>
          <p:cNvSpPr txBox="1"/>
          <p:nvPr/>
        </p:nvSpPr>
        <p:spPr>
          <a:xfrm>
            <a:off x="6225538" y="1819122"/>
            <a:ext cx="5711537" cy="2154436"/>
          </a:xfrm>
          <a:prstGeom prst="rect">
            <a:avLst/>
          </a:prstGeom>
          <a:noFill/>
        </p:spPr>
        <p:txBody>
          <a:bodyPr wrap="square" rtlCol="0">
            <a:spAutoFit/>
          </a:bodyPr>
          <a:lstStyle/>
          <a:p>
            <a:r>
              <a:rPr lang="en-CA" sz="2000" b="1" dirty="0"/>
              <a:t>SMALL GRANT PROGRAM</a:t>
            </a:r>
            <a:endParaRPr lang="en-US" sz="2400" dirty="0"/>
          </a:p>
          <a:p>
            <a:pPr marL="285750" indent="-285750">
              <a:buFont typeface="Arial" panose="020B0604020202020204" pitchFamily="34" charset="0"/>
              <a:buChar char="•"/>
            </a:pPr>
            <a:r>
              <a:rPr lang="en-US" sz="2000" dirty="0"/>
              <a:t>LTCF funding request of up to $30K (min $5K)</a:t>
            </a:r>
          </a:p>
          <a:p>
            <a:pPr marL="285750" indent="-285750">
              <a:buFont typeface="Arial" panose="020B0604020202020204" pitchFamily="34" charset="0"/>
              <a:buChar char="•"/>
            </a:pPr>
            <a:r>
              <a:rPr lang="en-US" sz="2000" dirty="0"/>
              <a:t>Program design under construction</a:t>
            </a:r>
            <a:endParaRPr lang="en-US" sz="1200" dirty="0"/>
          </a:p>
          <a:p>
            <a:endParaRPr lang="en-CA" sz="1200" b="1" i="1" dirty="0">
              <a:solidFill>
                <a:srgbClr val="00B0F0"/>
              </a:solidFill>
            </a:endParaRPr>
          </a:p>
          <a:p>
            <a:endParaRPr lang="en-CA" sz="2000" b="1" i="1" dirty="0">
              <a:solidFill>
                <a:srgbClr val="00B0F0"/>
              </a:solidFill>
            </a:endParaRPr>
          </a:p>
          <a:p>
            <a:r>
              <a:rPr lang="en-CA" sz="2000" b="1" i="1" dirty="0">
                <a:solidFill>
                  <a:srgbClr val="0070C0"/>
                </a:solidFill>
              </a:rPr>
              <a:t>YR 3 – late Spring 2021 program launch</a:t>
            </a:r>
          </a:p>
          <a:p>
            <a:endParaRPr lang="en-US" dirty="0"/>
          </a:p>
        </p:txBody>
      </p:sp>
      <p:sp>
        <p:nvSpPr>
          <p:cNvPr id="7" name="Rectangle 6">
            <a:extLst>
              <a:ext uri="{FF2B5EF4-FFF2-40B4-BE49-F238E27FC236}">
                <a16:creationId xmlns:a16="http://schemas.microsoft.com/office/drawing/2014/main" id="{B93AA9EC-0535-41B5-8695-F85DB9FC66EC}"/>
              </a:ext>
            </a:extLst>
          </p:cNvPr>
          <p:cNvSpPr/>
          <p:nvPr/>
        </p:nvSpPr>
        <p:spPr>
          <a:xfrm>
            <a:off x="636617" y="3880138"/>
            <a:ext cx="10775602" cy="1938992"/>
          </a:xfrm>
          <a:prstGeom prst="rect">
            <a:avLst/>
          </a:prstGeom>
        </p:spPr>
        <p:txBody>
          <a:bodyPr wrap="square">
            <a:spAutoFit/>
          </a:bodyPr>
          <a:lstStyle/>
          <a:p>
            <a:r>
              <a:rPr lang="en-US" sz="2000" b="1" dirty="0"/>
              <a:t>Eligible Projects:</a:t>
            </a:r>
          </a:p>
          <a:p>
            <a:pPr marL="342900" indent="-342900">
              <a:buFont typeface="Arial" panose="020B0604020202020204" pitchFamily="34" charset="0"/>
              <a:buChar char="•"/>
            </a:pPr>
            <a:r>
              <a:rPr lang="en-US" sz="2000" dirty="0"/>
              <a:t>must close between April 1, 2021 and December 15, 2021;</a:t>
            </a:r>
          </a:p>
          <a:p>
            <a:pPr marL="342900" indent="-342900">
              <a:buFont typeface="Arial" panose="020B0604020202020204" pitchFamily="34" charset="0"/>
              <a:buChar char="•"/>
            </a:pPr>
            <a:r>
              <a:rPr lang="en-US" sz="2000" dirty="0"/>
              <a:t>will have </a:t>
            </a:r>
            <a:r>
              <a:rPr lang="en-CA" sz="2000" dirty="0"/>
              <a:t>eligible project expenses that will be incurred between April 1, 2021 and March 31, 2022;</a:t>
            </a:r>
          </a:p>
          <a:p>
            <a:pPr marL="342900" indent="-342900">
              <a:buFont typeface="Arial" panose="020B0604020202020204" pitchFamily="34" charset="0"/>
              <a:buChar char="•"/>
            </a:pPr>
            <a:r>
              <a:rPr lang="en-CA" sz="2000" dirty="0"/>
              <a:t>must be able to demonstrate a minimum 1.5:1 match* for LTCF funds.</a:t>
            </a:r>
            <a:br>
              <a:rPr lang="en-CA" sz="2000" dirty="0"/>
            </a:br>
            <a:r>
              <a:rPr lang="en-CA" sz="2000" dirty="0"/>
              <a:t>*</a:t>
            </a:r>
            <a:r>
              <a:rPr lang="en-CA" sz="2000" i="1" dirty="0"/>
              <a:t>Matching funds include expenses associated with the project that have been incurred between April 1, 2019 and March 31, 2022 (3 FY period).</a:t>
            </a:r>
            <a:endParaRPr lang="en-CA" dirty="0"/>
          </a:p>
        </p:txBody>
      </p:sp>
    </p:spTree>
    <p:extLst>
      <p:ext uri="{BB962C8B-B14F-4D97-AF65-F5344CB8AC3E}">
        <p14:creationId xmlns:p14="http://schemas.microsoft.com/office/powerpoint/2010/main" val="220549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807764" y="2158944"/>
            <a:ext cx="7763774" cy="3659734"/>
          </a:xfrm>
        </p:spPr>
        <p:txBody>
          <a:bodyPr>
            <a:normAutofit/>
          </a:bodyPr>
          <a:lstStyle/>
          <a:p>
            <a:pPr marL="0" indent="0">
              <a:buNone/>
            </a:pPr>
            <a:r>
              <a:rPr lang="en-US" sz="2400" dirty="0"/>
              <a:t>The Provincial Alliances are working collectively to provide capacity building services to support land trusts in successfully engaging with the LTCF by:</a:t>
            </a:r>
          </a:p>
          <a:p>
            <a:pPr marL="0" indent="0">
              <a:buNone/>
            </a:pPr>
            <a:endParaRPr lang="en-US" sz="1200" dirty="0"/>
          </a:p>
          <a:p>
            <a:pPr lvl="1" fontAlgn="base"/>
            <a:r>
              <a:rPr lang="en-CA" sz="2000" dirty="0"/>
              <a:t>assisting land trusts in adherence to Canadian Land Trust Standards and Practices 2019; and,</a:t>
            </a:r>
          </a:p>
          <a:p>
            <a:pPr marL="457200" lvl="1" indent="0" fontAlgn="base">
              <a:buNone/>
            </a:pPr>
            <a:endParaRPr lang="en-CA" sz="2000" dirty="0"/>
          </a:p>
          <a:p>
            <a:pPr lvl="1" fontAlgn="base"/>
            <a:r>
              <a:rPr lang="en-CA" sz="2000" dirty="0"/>
              <a:t>providing technical support to land trusts with regards to LTCF priorities such as conservation planning, Pathway to Target 1, record keeping, and land management.</a:t>
            </a:r>
          </a:p>
          <a:p>
            <a:pPr lvl="1" fontAlgn="base"/>
            <a:endParaRPr lang="en-US" sz="500" dirty="0"/>
          </a:p>
          <a:p>
            <a:pPr marL="457200" lvl="1" indent="0" fontAlgn="base">
              <a:buNone/>
            </a:pPr>
            <a:endParaRPr lang="en-US" sz="1400" dirty="0"/>
          </a:p>
          <a:p>
            <a:endParaRPr lang="en-US" dirty="0"/>
          </a:p>
          <a:p>
            <a:endParaRPr lang="en-US" dirty="0"/>
          </a:p>
        </p:txBody>
      </p:sp>
      <p:sp>
        <p:nvSpPr>
          <p:cNvPr id="3" name="Title 2"/>
          <p:cNvSpPr>
            <a:spLocks noGrp="1"/>
          </p:cNvSpPr>
          <p:nvPr>
            <p:ph type="title"/>
          </p:nvPr>
        </p:nvSpPr>
        <p:spPr>
          <a:xfrm>
            <a:off x="2332368" y="365125"/>
            <a:ext cx="9262974" cy="1325563"/>
          </a:xfrm>
        </p:spPr>
        <p:txBody>
          <a:bodyPr>
            <a:normAutofit/>
          </a:bodyPr>
          <a:lstStyle/>
          <a:p>
            <a:r>
              <a:rPr lang="en-US" sz="3200" dirty="0"/>
              <a:t>  LTCF Capacity Building Services</a:t>
            </a:r>
          </a:p>
        </p:txBody>
      </p:sp>
      <p:sp>
        <p:nvSpPr>
          <p:cNvPr id="4" name="Rectangle 3"/>
          <p:cNvSpPr/>
          <p:nvPr/>
        </p:nvSpPr>
        <p:spPr>
          <a:xfrm>
            <a:off x="405353" y="1762812"/>
            <a:ext cx="339365" cy="44494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368" y="1764846"/>
            <a:ext cx="190500"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028" y="1980902"/>
            <a:ext cx="2131175" cy="9496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5758" y="3597383"/>
            <a:ext cx="1781714" cy="9414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028" y="5086499"/>
            <a:ext cx="2131174" cy="875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tent Placeholder 1">
            <a:extLst>
              <a:ext uri="{FF2B5EF4-FFF2-40B4-BE49-F238E27FC236}">
                <a16:creationId xmlns:a16="http://schemas.microsoft.com/office/drawing/2014/main" id="{5D6BEA0B-3190-44B1-8BDB-1978588FA2C8}"/>
              </a:ext>
            </a:extLst>
          </p:cNvPr>
          <p:cNvSpPr txBox="1">
            <a:spLocks/>
          </p:cNvSpPr>
          <p:nvPr/>
        </p:nvSpPr>
        <p:spPr>
          <a:xfrm>
            <a:off x="342878" y="6430354"/>
            <a:ext cx="10971446" cy="30888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1600" b="1" i="1" dirty="0"/>
              <a:t>Please note that WHC is the primary contact for all general program inquiries regarding program eligibility and guidelines. </a:t>
            </a:r>
            <a:endParaRPr lang="en-CA" sz="1600" dirty="0"/>
          </a:p>
          <a:p>
            <a:pPr marL="0" indent="0">
              <a:buNone/>
            </a:pPr>
            <a:endParaRPr lang="en-US" dirty="0"/>
          </a:p>
        </p:txBody>
      </p:sp>
    </p:spTree>
    <p:extLst>
      <p:ext uri="{BB962C8B-B14F-4D97-AF65-F5344CB8AC3E}">
        <p14:creationId xmlns:p14="http://schemas.microsoft.com/office/powerpoint/2010/main" val="1850106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318995" y="252674"/>
            <a:ext cx="9426146" cy="1325563"/>
          </a:xfrm>
        </p:spPr>
        <p:txBody>
          <a:bodyPr>
            <a:normAutofit/>
          </a:bodyPr>
          <a:lstStyle/>
          <a:p>
            <a:r>
              <a:rPr lang="en-US" sz="3200" dirty="0"/>
              <a:t>YR 3 LTCF – What’s New?</a:t>
            </a:r>
          </a:p>
        </p:txBody>
      </p:sp>
      <p:sp>
        <p:nvSpPr>
          <p:cNvPr id="10" name="Rectangle 9"/>
          <p:cNvSpPr/>
          <p:nvPr/>
        </p:nvSpPr>
        <p:spPr>
          <a:xfrm>
            <a:off x="405353" y="1762812"/>
            <a:ext cx="339365" cy="44494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0334" y="1762812"/>
            <a:ext cx="190500"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42E747D6-55EA-4D29-BA56-B2091F7C9A3D}"/>
              </a:ext>
            </a:extLst>
          </p:cNvPr>
          <p:cNvSpPr txBox="1"/>
          <p:nvPr/>
        </p:nvSpPr>
        <p:spPr>
          <a:xfrm>
            <a:off x="2360501" y="1674674"/>
            <a:ext cx="9426146" cy="2923877"/>
          </a:xfrm>
          <a:prstGeom prst="rect">
            <a:avLst/>
          </a:prstGeom>
          <a:noFill/>
        </p:spPr>
        <p:txBody>
          <a:bodyPr wrap="square" rtlCol="0">
            <a:spAutoFit/>
          </a:bodyPr>
          <a:lstStyle/>
          <a:p>
            <a:pPr marL="342900" indent="-342900">
              <a:buFont typeface="Arial" panose="020B0604020202020204" pitchFamily="34" charset="0"/>
              <a:buChar char="•"/>
            </a:pPr>
            <a:r>
              <a:rPr lang="en-CA" sz="2200" dirty="0"/>
              <a:t>Guidelines launched late January 2021</a:t>
            </a:r>
          </a:p>
          <a:p>
            <a:endParaRPr lang="en-CA" sz="500" dirty="0"/>
          </a:p>
          <a:p>
            <a:pPr marL="342900" indent="-342900">
              <a:buFont typeface="Arial" panose="020B0604020202020204" pitchFamily="34" charset="0"/>
              <a:buChar char="•"/>
            </a:pPr>
            <a:r>
              <a:rPr lang="en-CA" sz="2200" dirty="0"/>
              <a:t>Application window opened on February 26, 2021.</a:t>
            </a:r>
          </a:p>
          <a:p>
            <a:endParaRPr lang="en-CA" sz="500" dirty="0"/>
          </a:p>
          <a:p>
            <a:pPr marL="342900" indent="-342900">
              <a:buFont typeface="Arial" panose="020B0604020202020204" pitchFamily="34" charset="0"/>
              <a:buChar char="•"/>
            </a:pPr>
            <a:r>
              <a:rPr lang="en-CA" sz="2200" dirty="0"/>
              <a:t>Deadline to apply is March 19, 2021.</a:t>
            </a:r>
          </a:p>
          <a:p>
            <a:pPr marL="800100" lvl="1" indent="-342900">
              <a:buFont typeface="Arial" panose="020B0604020202020204" pitchFamily="34" charset="0"/>
              <a:buChar char="•"/>
            </a:pPr>
            <a:r>
              <a:rPr lang="en-CA" sz="2200" i="1" dirty="0"/>
              <a:t>Award notifications mid-May 2021.</a:t>
            </a:r>
          </a:p>
          <a:p>
            <a:pPr lvl="1"/>
            <a:endParaRPr lang="en-CA" sz="500" i="1" dirty="0"/>
          </a:p>
          <a:p>
            <a:pPr marL="342900" indent="-342900">
              <a:buFont typeface="Arial" panose="020B0604020202020204" pitchFamily="34" charset="0"/>
              <a:buChar char="•"/>
            </a:pPr>
            <a:r>
              <a:rPr lang="en-CA" sz="2200" dirty="0"/>
              <a:t>Reduced matching funds requirement (1.5:1)</a:t>
            </a:r>
          </a:p>
          <a:p>
            <a:endParaRPr lang="en-CA" sz="500" dirty="0"/>
          </a:p>
          <a:p>
            <a:pPr marL="342900" indent="-342900">
              <a:buFont typeface="Arial" panose="020B0604020202020204" pitchFamily="34" charset="0"/>
              <a:buChar char="•"/>
            </a:pPr>
            <a:r>
              <a:rPr lang="en-CA" sz="2200" dirty="0"/>
              <a:t>Mid-project milestone dates</a:t>
            </a:r>
          </a:p>
          <a:p>
            <a:endParaRPr lang="en-CA" sz="500" dirty="0"/>
          </a:p>
          <a:p>
            <a:pPr marL="342900" indent="-342900">
              <a:buFont typeface="Arial" panose="020B0604020202020204" pitchFamily="34" charset="0"/>
              <a:buChar char="•"/>
            </a:pPr>
            <a:r>
              <a:rPr lang="en-CA" sz="2200" dirty="0"/>
              <a:t>Simplified lease expense calculation</a:t>
            </a:r>
          </a:p>
        </p:txBody>
      </p:sp>
      <p:sp>
        <p:nvSpPr>
          <p:cNvPr id="12" name="TextBox 11">
            <a:extLst>
              <a:ext uri="{FF2B5EF4-FFF2-40B4-BE49-F238E27FC236}">
                <a16:creationId xmlns:a16="http://schemas.microsoft.com/office/drawing/2014/main" id="{13CAECFC-515B-439E-B9FA-16D76FFC1E06}"/>
              </a:ext>
            </a:extLst>
          </p:cNvPr>
          <p:cNvSpPr txBox="1"/>
          <p:nvPr/>
        </p:nvSpPr>
        <p:spPr>
          <a:xfrm>
            <a:off x="17089" y="1762812"/>
            <a:ext cx="1793411" cy="1446550"/>
          </a:xfrm>
          <a:prstGeom prst="rect">
            <a:avLst/>
          </a:prstGeom>
          <a:noFill/>
        </p:spPr>
        <p:txBody>
          <a:bodyPr wrap="square" rtlCol="0">
            <a:spAutoFit/>
          </a:bodyPr>
          <a:lstStyle/>
          <a:p>
            <a:pPr algn="r"/>
            <a:r>
              <a:rPr lang="en-CA" sz="2200" b="1" dirty="0">
                <a:solidFill>
                  <a:srgbClr val="00B050"/>
                </a:solidFill>
              </a:rPr>
              <a:t>LARGE GRANT PROGRAM (2021-2022) </a:t>
            </a:r>
            <a:endParaRPr lang="en-CA" sz="2200" dirty="0">
              <a:solidFill>
                <a:srgbClr val="00B050"/>
              </a:solidFill>
            </a:endParaRPr>
          </a:p>
        </p:txBody>
      </p:sp>
      <p:sp>
        <p:nvSpPr>
          <p:cNvPr id="14" name="TextBox 13">
            <a:extLst>
              <a:ext uri="{FF2B5EF4-FFF2-40B4-BE49-F238E27FC236}">
                <a16:creationId xmlns:a16="http://schemas.microsoft.com/office/drawing/2014/main" id="{F0924016-6B1B-4AEA-B793-CE248E897253}"/>
              </a:ext>
            </a:extLst>
          </p:cNvPr>
          <p:cNvSpPr txBox="1"/>
          <p:nvPr/>
        </p:nvSpPr>
        <p:spPr>
          <a:xfrm>
            <a:off x="17088" y="4888262"/>
            <a:ext cx="1793411" cy="1446550"/>
          </a:xfrm>
          <a:prstGeom prst="rect">
            <a:avLst/>
          </a:prstGeom>
          <a:noFill/>
        </p:spPr>
        <p:txBody>
          <a:bodyPr wrap="square" rtlCol="0">
            <a:spAutoFit/>
          </a:bodyPr>
          <a:lstStyle/>
          <a:p>
            <a:pPr algn="r"/>
            <a:r>
              <a:rPr lang="en-CA" sz="2200" b="1" dirty="0">
                <a:solidFill>
                  <a:srgbClr val="0070C0"/>
                </a:solidFill>
              </a:rPr>
              <a:t>SMALL GRANT PROGRAM (2021-2022) </a:t>
            </a:r>
            <a:endParaRPr lang="en-CA" sz="2200" dirty="0">
              <a:solidFill>
                <a:srgbClr val="0070C0"/>
              </a:solidFill>
            </a:endParaRPr>
          </a:p>
        </p:txBody>
      </p:sp>
      <p:sp>
        <p:nvSpPr>
          <p:cNvPr id="15" name="TextBox 14">
            <a:extLst>
              <a:ext uri="{FF2B5EF4-FFF2-40B4-BE49-F238E27FC236}">
                <a16:creationId xmlns:a16="http://schemas.microsoft.com/office/drawing/2014/main" id="{69ACB399-6CB8-4AB2-AE82-7EE6F0944BB9}"/>
              </a:ext>
            </a:extLst>
          </p:cNvPr>
          <p:cNvSpPr txBox="1"/>
          <p:nvPr/>
        </p:nvSpPr>
        <p:spPr>
          <a:xfrm>
            <a:off x="2360501" y="4888262"/>
            <a:ext cx="9426146" cy="846386"/>
          </a:xfrm>
          <a:prstGeom prst="rect">
            <a:avLst/>
          </a:prstGeom>
          <a:noFill/>
        </p:spPr>
        <p:txBody>
          <a:bodyPr wrap="square" rtlCol="0">
            <a:spAutoFit/>
          </a:bodyPr>
          <a:lstStyle/>
          <a:p>
            <a:pPr marL="342900" indent="-342900">
              <a:buFont typeface="Arial" panose="020B0604020202020204" pitchFamily="34" charset="0"/>
              <a:buChar char="•"/>
            </a:pPr>
            <a:r>
              <a:rPr lang="en-CA" sz="2200" dirty="0"/>
              <a:t>Program design under construction.</a:t>
            </a:r>
          </a:p>
          <a:p>
            <a:endParaRPr lang="en-CA" sz="500" dirty="0"/>
          </a:p>
          <a:p>
            <a:pPr marL="342900" indent="-342900">
              <a:buFont typeface="Arial" panose="020B0604020202020204" pitchFamily="34" charset="0"/>
              <a:buChar char="•"/>
            </a:pPr>
            <a:r>
              <a:rPr lang="en-CA" sz="2200" dirty="0"/>
              <a:t>Launch anticipated late Spring 2021.</a:t>
            </a:r>
          </a:p>
        </p:txBody>
      </p:sp>
      <p:cxnSp>
        <p:nvCxnSpPr>
          <p:cNvPr id="4" name="Straight Connector 3">
            <a:extLst>
              <a:ext uri="{FF2B5EF4-FFF2-40B4-BE49-F238E27FC236}">
                <a16:creationId xmlns:a16="http://schemas.microsoft.com/office/drawing/2014/main" id="{054DAE9E-B861-4B4B-BED9-23EA534518A2}"/>
              </a:ext>
            </a:extLst>
          </p:cNvPr>
          <p:cNvCxnSpPr/>
          <p:nvPr/>
        </p:nvCxnSpPr>
        <p:spPr>
          <a:xfrm>
            <a:off x="2476500" y="4725551"/>
            <a:ext cx="80137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551130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27316" y="365125"/>
            <a:ext cx="8928071" cy="863311"/>
          </a:xfrm>
        </p:spPr>
        <p:txBody>
          <a:bodyPr>
            <a:normAutofit/>
          </a:bodyPr>
          <a:lstStyle/>
          <a:p>
            <a:r>
              <a:rPr lang="en-US" sz="3200" dirty="0"/>
              <a:t>LTCF: Large Grant Projects Year 3</a:t>
            </a:r>
          </a:p>
        </p:txBody>
      </p:sp>
      <p:sp>
        <p:nvSpPr>
          <p:cNvPr id="6" name="Content Placeholder 5"/>
          <p:cNvSpPr>
            <a:spLocks noGrp="1"/>
          </p:cNvSpPr>
          <p:nvPr>
            <p:ph sz="half" idx="2"/>
          </p:nvPr>
        </p:nvSpPr>
        <p:spPr>
          <a:xfrm>
            <a:off x="862014" y="2286000"/>
            <a:ext cx="5233986" cy="4517852"/>
          </a:xfrm>
        </p:spPr>
        <p:txBody>
          <a:bodyPr>
            <a:normAutofit fontScale="85000" lnSpcReduction="20000"/>
          </a:bodyPr>
          <a:lstStyle/>
          <a:p>
            <a:r>
              <a:rPr lang="en-US" dirty="0"/>
              <a:t>Max. of 3 Applications per LT</a:t>
            </a:r>
            <a:r>
              <a:rPr lang="en-US" sz="2600" dirty="0"/>
              <a:t>	</a:t>
            </a:r>
          </a:p>
          <a:p>
            <a:pPr lvl="1">
              <a:buFont typeface="Courier New" panose="02070309020205020404" pitchFamily="49" charset="0"/>
              <a:buChar char="o"/>
            </a:pPr>
            <a:r>
              <a:rPr lang="en-US" sz="2200" dirty="0"/>
              <a:t>Total ask of up to $1M</a:t>
            </a:r>
          </a:p>
          <a:p>
            <a:pPr lvl="1">
              <a:buFont typeface="Courier New" panose="02070309020205020404" pitchFamily="49" charset="0"/>
              <a:buChar char="o"/>
            </a:pPr>
            <a:r>
              <a:rPr lang="en-US" sz="2200" dirty="0"/>
              <a:t>Minimum ask of </a:t>
            </a:r>
            <a:r>
              <a:rPr lang="en-US" sz="2200" b="1" dirty="0"/>
              <a:t>$30,001</a:t>
            </a:r>
          </a:p>
          <a:p>
            <a:endParaRPr lang="en-US" sz="1100" dirty="0"/>
          </a:p>
          <a:p>
            <a:r>
              <a:rPr lang="en-US" dirty="0"/>
              <a:t>Eligible Project Types</a:t>
            </a:r>
          </a:p>
          <a:p>
            <a:pPr lvl="1">
              <a:buFont typeface="Courier New" panose="02070309020205020404" pitchFamily="49" charset="0"/>
              <a:buChar char="o"/>
            </a:pPr>
            <a:r>
              <a:rPr lang="en-US" sz="2200" dirty="0"/>
              <a:t>Acquisition of Fee Simple Lands;</a:t>
            </a:r>
          </a:p>
          <a:p>
            <a:pPr lvl="1">
              <a:buFont typeface="Courier New" panose="02070309020205020404" pitchFamily="49" charset="0"/>
              <a:buChar char="o"/>
            </a:pPr>
            <a:r>
              <a:rPr lang="en-US" sz="2200" dirty="0"/>
              <a:t>Conservation Agreements; or</a:t>
            </a:r>
          </a:p>
          <a:p>
            <a:pPr lvl="1">
              <a:buFont typeface="Courier New" panose="02070309020205020404" pitchFamily="49" charset="0"/>
              <a:buChar char="o"/>
            </a:pPr>
            <a:r>
              <a:rPr lang="en-US" sz="2200" dirty="0"/>
              <a:t>Combination thereof</a:t>
            </a:r>
          </a:p>
          <a:p>
            <a:pPr lvl="1"/>
            <a:endParaRPr lang="en-US" sz="1100" dirty="0"/>
          </a:p>
          <a:p>
            <a:r>
              <a:rPr lang="en-US" dirty="0"/>
              <a:t>Evaluated on:</a:t>
            </a:r>
          </a:p>
          <a:p>
            <a:pPr lvl="1">
              <a:buFont typeface="Courier New" panose="02070309020205020404" pitchFamily="49" charset="0"/>
              <a:buChar char="o"/>
            </a:pPr>
            <a:r>
              <a:rPr lang="en-US" sz="2200" dirty="0"/>
              <a:t>Conservation and biodiversity significance</a:t>
            </a:r>
          </a:p>
          <a:p>
            <a:pPr lvl="2">
              <a:buFont typeface="Courier New" panose="02070309020205020404" pitchFamily="49" charset="0"/>
              <a:buChar char="o"/>
            </a:pPr>
            <a:r>
              <a:rPr lang="en-US" sz="1900" dirty="0"/>
              <a:t>Species at Risk</a:t>
            </a:r>
          </a:p>
          <a:p>
            <a:pPr lvl="1">
              <a:buFont typeface="Courier New" panose="02070309020205020404" pitchFamily="49" charset="0"/>
              <a:buChar char="o"/>
            </a:pPr>
            <a:r>
              <a:rPr lang="en-US" sz="2200" dirty="0"/>
              <a:t>Connectivity/adjacency to other conservation lands</a:t>
            </a:r>
          </a:p>
          <a:p>
            <a:pPr lvl="1">
              <a:buFont typeface="Courier New" panose="02070309020205020404" pitchFamily="49" charset="0"/>
              <a:buChar char="o"/>
            </a:pPr>
            <a:r>
              <a:rPr lang="en-US" sz="2200" dirty="0"/>
              <a:t>Project resiliency</a:t>
            </a:r>
          </a:p>
          <a:p>
            <a:pPr lvl="1">
              <a:buFont typeface="Courier New" panose="02070309020205020404" pitchFamily="49" charset="0"/>
              <a:buChar char="o"/>
            </a:pPr>
            <a:r>
              <a:rPr lang="en-US" sz="2200" dirty="0"/>
              <a:t>Conservation co-benefits</a:t>
            </a:r>
          </a:p>
          <a:p>
            <a:pPr lvl="1"/>
            <a:endParaRPr lang="en-US" sz="2200" dirty="0"/>
          </a:p>
          <a:p>
            <a:pPr lvl="1"/>
            <a:endParaRPr lang="en-US" dirty="0"/>
          </a:p>
          <a:p>
            <a:pPr lvl="1"/>
            <a:endParaRPr lang="en-US" dirty="0"/>
          </a:p>
        </p:txBody>
      </p:sp>
      <p:sp>
        <p:nvSpPr>
          <p:cNvPr id="8" name="Content Placeholder 7"/>
          <p:cNvSpPr>
            <a:spLocks noGrp="1"/>
          </p:cNvSpPr>
          <p:nvPr>
            <p:ph sz="quarter" idx="4"/>
          </p:nvPr>
        </p:nvSpPr>
        <p:spPr>
          <a:xfrm>
            <a:off x="6355585" y="2285998"/>
            <a:ext cx="5183188" cy="4517851"/>
          </a:xfrm>
        </p:spPr>
        <p:txBody>
          <a:bodyPr>
            <a:normAutofit/>
          </a:bodyPr>
          <a:lstStyle/>
          <a:p>
            <a:r>
              <a:rPr lang="en-US" u="sng" dirty="0"/>
              <a:t>Required:</a:t>
            </a:r>
          </a:p>
          <a:p>
            <a:pPr lvl="1"/>
            <a:endParaRPr lang="en-US" sz="500" dirty="0"/>
          </a:p>
          <a:p>
            <a:pPr lvl="1"/>
            <a:r>
              <a:rPr lang="en-US" sz="2200" dirty="0"/>
              <a:t>Matching Funds*</a:t>
            </a:r>
            <a:br>
              <a:rPr lang="en-US" sz="2200" dirty="0"/>
            </a:br>
            <a:r>
              <a:rPr lang="en-US" sz="2200" i="1" dirty="0"/>
              <a:t>*Reduced requirement in YR 3 to </a:t>
            </a:r>
            <a:r>
              <a:rPr lang="en-US" sz="2200" b="1" i="1" dirty="0">
                <a:solidFill>
                  <a:srgbClr val="FF0000"/>
                </a:solidFill>
              </a:rPr>
              <a:t>1.5:1</a:t>
            </a:r>
          </a:p>
          <a:p>
            <a:pPr marL="457200" lvl="1" indent="0">
              <a:buNone/>
            </a:pPr>
            <a:endParaRPr lang="en-US" sz="500" dirty="0"/>
          </a:p>
          <a:p>
            <a:pPr lvl="1"/>
            <a:r>
              <a:rPr lang="en-US" sz="2200" dirty="0"/>
              <a:t>Stewardship Endowment Funds</a:t>
            </a:r>
          </a:p>
          <a:p>
            <a:pPr marL="457200" lvl="1" indent="0">
              <a:buNone/>
            </a:pPr>
            <a:endParaRPr lang="en-US" sz="500" dirty="0"/>
          </a:p>
          <a:p>
            <a:pPr lvl="1"/>
            <a:r>
              <a:rPr lang="en-US" sz="2200" dirty="0"/>
              <a:t>Conservation Plan/Rationale</a:t>
            </a:r>
          </a:p>
          <a:p>
            <a:pPr marL="457200" lvl="1" indent="0">
              <a:buNone/>
            </a:pPr>
            <a:endParaRPr lang="en-US" sz="500" dirty="0"/>
          </a:p>
          <a:p>
            <a:pPr lvl="1"/>
            <a:r>
              <a:rPr lang="en-US" sz="2200" dirty="0"/>
              <a:t>Baseline Documentation Report </a:t>
            </a:r>
            <a:br>
              <a:rPr lang="en-US" sz="2200" dirty="0"/>
            </a:br>
            <a:r>
              <a:rPr lang="en-US" sz="2200" i="1" dirty="0"/>
              <a:t>(Conservation Agreements only)</a:t>
            </a:r>
          </a:p>
          <a:p>
            <a:pPr marL="457200" lvl="1" indent="0">
              <a:buNone/>
            </a:pPr>
            <a:endParaRPr lang="en-US" sz="500" i="1" dirty="0"/>
          </a:p>
          <a:p>
            <a:pPr lvl="1"/>
            <a:r>
              <a:rPr lang="en-US" sz="2200" dirty="0"/>
              <a:t>Financial Project Audit </a:t>
            </a:r>
            <a:br>
              <a:rPr lang="en-US" sz="2200" dirty="0"/>
            </a:br>
            <a:r>
              <a:rPr lang="en-US" sz="2200" i="1" dirty="0"/>
              <a:t>(final reporting)</a:t>
            </a:r>
          </a:p>
          <a:p>
            <a:pPr lvl="1"/>
            <a:endParaRPr lang="en-US" sz="2300" dirty="0"/>
          </a:p>
          <a:p>
            <a:pPr lvl="1"/>
            <a:endParaRPr lang="en-US" sz="2300" dirty="0"/>
          </a:p>
          <a:p>
            <a:pPr lvl="1"/>
            <a:endParaRPr lang="en-US" sz="2300" dirty="0"/>
          </a:p>
          <a:p>
            <a:pPr marL="457200" lvl="1" indent="0">
              <a:buNone/>
            </a:pPr>
            <a:endParaRPr lang="en-US" sz="2100" dirty="0"/>
          </a:p>
          <a:p>
            <a:endParaRPr lang="en-US" dirty="0"/>
          </a:p>
        </p:txBody>
      </p:sp>
      <p:sp>
        <p:nvSpPr>
          <p:cNvPr id="2" name="TextBox 1">
            <a:extLst>
              <a:ext uri="{FF2B5EF4-FFF2-40B4-BE49-F238E27FC236}">
                <a16:creationId xmlns:a16="http://schemas.microsoft.com/office/drawing/2014/main" id="{36DA53E9-393B-4B2C-808E-E8DCA9B64EB6}"/>
              </a:ext>
            </a:extLst>
          </p:cNvPr>
          <p:cNvSpPr txBox="1"/>
          <p:nvPr/>
        </p:nvSpPr>
        <p:spPr>
          <a:xfrm>
            <a:off x="2427316" y="1321356"/>
            <a:ext cx="8669547" cy="461665"/>
          </a:xfrm>
          <a:prstGeom prst="rect">
            <a:avLst/>
          </a:prstGeom>
          <a:noFill/>
        </p:spPr>
        <p:txBody>
          <a:bodyPr wrap="square" rtlCol="0">
            <a:spAutoFit/>
          </a:bodyPr>
          <a:lstStyle/>
          <a:p>
            <a:r>
              <a:rPr lang="en-CA" sz="2400" b="1" i="1" dirty="0">
                <a:solidFill>
                  <a:srgbClr val="00B050"/>
                </a:solidFill>
              </a:rPr>
              <a:t>YR 3 – Application deadline: March 19, 2021</a:t>
            </a:r>
            <a:endParaRPr lang="en-CA" sz="2400" b="1" dirty="0">
              <a:solidFill>
                <a:srgbClr val="00B050"/>
              </a:solidFill>
            </a:endParaRPr>
          </a:p>
        </p:txBody>
      </p:sp>
    </p:spTree>
    <p:extLst>
      <p:ext uri="{BB962C8B-B14F-4D97-AF65-F5344CB8AC3E}">
        <p14:creationId xmlns:p14="http://schemas.microsoft.com/office/powerpoint/2010/main" val="1214107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27316" y="407085"/>
            <a:ext cx="8928071" cy="1325563"/>
          </a:xfrm>
        </p:spPr>
        <p:txBody>
          <a:bodyPr>
            <a:normAutofit/>
          </a:bodyPr>
          <a:lstStyle/>
          <a:p>
            <a:r>
              <a:rPr lang="en-US" sz="3200" dirty="0"/>
              <a:t>LTCF: Small Grant Projects Year 3</a:t>
            </a:r>
          </a:p>
        </p:txBody>
      </p:sp>
      <p:sp>
        <p:nvSpPr>
          <p:cNvPr id="6" name="Content Placeholder 5"/>
          <p:cNvSpPr>
            <a:spLocks noGrp="1"/>
          </p:cNvSpPr>
          <p:nvPr>
            <p:ph sz="half" idx="2"/>
          </p:nvPr>
        </p:nvSpPr>
        <p:spPr>
          <a:xfrm>
            <a:off x="862014" y="2286000"/>
            <a:ext cx="5233986" cy="4517852"/>
          </a:xfrm>
        </p:spPr>
        <p:txBody>
          <a:bodyPr>
            <a:normAutofit/>
          </a:bodyPr>
          <a:lstStyle/>
          <a:p>
            <a:r>
              <a:rPr lang="en-US" sz="2400" dirty="0"/>
              <a:t>Eligible funding requests:	</a:t>
            </a:r>
          </a:p>
          <a:p>
            <a:pPr lvl="1">
              <a:buFont typeface="Courier New" panose="02070309020205020404" pitchFamily="49" charset="0"/>
              <a:buChar char="o"/>
            </a:pPr>
            <a:r>
              <a:rPr lang="en-US" sz="1900" dirty="0"/>
              <a:t>Minimum ask of $5,000</a:t>
            </a:r>
          </a:p>
          <a:p>
            <a:pPr lvl="1">
              <a:buFont typeface="Courier New" panose="02070309020205020404" pitchFamily="49" charset="0"/>
              <a:buChar char="o"/>
            </a:pPr>
            <a:r>
              <a:rPr lang="en-US" sz="1900" dirty="0"/>
              <a:t>Maximum ask of $30,000</a:t>
            </a:r>
          </a:p>
          <a:p>
            <a:endParaRPr lang="en-US" sz="500" dirty="0"/>
          </a:p>
          <a:p>
            <a:r>
              <a:rPr lang="en-US" sz="2400" dirty="0"/>
              <a:t>Eligible Project Types</a:t>
            </a:r>
          </a:p>
          <a:p>
            <a:pPr lvl="1">
              <a:buFont typeface="Courier New" panose="02070309020205020404" pitchFamily="49" charset="0"/>
              <a:buChar char="o"/>
            </a:pPr>
            <a:r>
              <a:rPr lang="en-US" sz="1900" dirty="0"/>
              <a:t>Acquisition of Fee Simple Lands;</a:t>
            </a:r>
          </a:p>
          <a:p>
            <a:pPr lvl="1">
              <a:buFont typeface="Courier New" panose="02070309020205020404" pitchFamily="49" charset="0"/>
              <a:buChar char="o"/>
            </a:pPr>
            <a:r>
              <a:rPr lang="en-US" sz="1900" dirty="0"/>
              <a:t>Conservation Agreements; </a:t>
            </a:r>
          </a:p>
          <a:p>
            <a:pPr lvl="1">
              <a:buFont typeface="Courier New" panose="02070309020205020404" pitchFamily="49" charset="0"/>
              <a:buChar char="o"/>
            </a:pPr>
            <a:r>
              <a:rPr lang="en-US" sz="1900" dirty="0"/>
              <a:t>Combination thereof </a:t>
            </a:r>
            <a:r>
              <a:rPr lang="en-US" sz="1900" i="1" dirty="0">
                <a:solidFill>
                  <a:srgbClr val="0070C0"/>
                </a:solidFill>
              </a:rPr>
              <a:t>(being considered for addition in YR 3 program design)</a:t>
            </a:r>
          </a:p>
          <a:p>
            <a:pPr lvl="1"/>
            <a:endParaRPr lang="en-US" sz="500" dirty="0"/>
          </a:p>
          <a:p>
            <a:r>
              <a:rPr lang="en-US" sz="2400" dirty="0"/>
              <a:t>Application Evaluated on:</a:t>
            </a:r>
          </a:p>
          <a:p>
            <a:pPr lvl="1">
              <a:buFont typeface="Courier New" panose="02070309020205020404" pitchFamily="49" charset="0"/>
              <a:buChar char="o"/>
            </a:pPr>
            <a:r>
              <a:rPr lang="en-US" sz="1900" dirty="0"/>
              <a:t>Eligibility and completion</a:t>
            </a:r>
          </a:p>
          <a:p>
            <a:pPr lvl="1">
              <a:buFont typeface="Courier New" panose="02070309020205020404" pitchFamily="49" charset="0"/>
              <a:buChar char="o"/>
            </a:pPr>
            <a:r>
              <a:rPr lang="en-US" sz="1900" dirty="0"/>
              <a:t>First come, first served</a:t>
            </a:r>
          </a:p>
          <a:p>
            <a:pPr lvl="1"/>
            <a:endParaRPr lang="en-US" sz="2200" dirty="0"/>
          </a:p>
          <a:p>
            <a:pPr lvl="1"/>
            <a:endParaRPr lang="en-US" dirty="0"/>
          </a:p>
          <a:p>
            <a:pPr lvl="1"/>
            <a:endParaRPr lang="en-US" dirty="0"/>
          </a:p>
        </p:txBody>
      </p:sp>
      <p:sp>
        <p:nvSpPr>
          <p:cNvPr id="8" name="Content Placeholder 7"/>
          <p:cNvSpPr>
            <a:spLocks noGrp="1"/>
          </p:cNvSpPr>
          <p:nvPr>
            <p:ph sz="quarter" idx="4"/>
          </p:nvPr>
        </p:nvSpPr>
        <p:spPr>
          <a:xfrm>
            <a:off x="6355585" y="2285998"/>
            <a:ext cx="4741278" cy="4517851"/>
          </a:xfrm>
        </p:spPr>
        <p:txBody>
          <a:bodyPr>
            <a:normAutofit lnSpcReduction="10000"/>
          </a:bodyPr>
          <a:lstStyle/>
          <a:p>
            <a:r>
              <a:rPr lang="en-US" sz="2400" u="sng" dirty="0"/>
              <a:t>Required:</a:t>
            </a:r>
          </a:p>
          <a:p>
            <a:pPr lvl="1"/>
            <a:endParaRPr lang="en-US" sz="500" dirty="0"/>
          </a:p>
          <a:p>
            <a:pPr lvl="1"/>
            <a:r>
              <a:rPr lang="en-US" sz="2200" dirty="0"/>
              <a:t>Matching Funds*</a:t>
            </a:r>
            <a:br>
              <a:rPr lang="en-US" sz="2200" dirty="0"/>
            </a:br>
            <a:r>
              <a:rPr lang="en-US" sz="2200" i="1" dirty="0"/>
              <a:t>*Reduced requirement in YR 3 to </a:t>
            </a:r>
            <a:r>
              <a:rPr lang="en-US" sz="2200" b="1" i="1" dirty="0">
                <a:solidFill>
                  <a:srgbClr val="FF0000"/>
                </a:solidFill>
              </a:rPr>
              <a:t>1.5:1</a:t>
            </a:r>
          </a:p>
          <a:p>
            <a:pPr marL="457200" lvl="1" indent="0">
              <a:buNone/>
            </a:pPr>
            <a:endParaRPr lang="en-US" sz="500" dirty="0"/>
          </a:p>
          <a:p>
            <a:pPr lvl="1"/>
            <a:r>
              <a:rPr lang="en-US" sz="2200" dirty="0"/>
              <a:t>Stewardship Endowment Funds</a:t>
            </a:r>
          </a:p>
          <a:p>
            <a:pPr marL="457200" lvl="1" indent="0">
              <a:buNone/>
            </a:pPr>
            <a:endParaRPr lang="en-US" sz="500" dirty="0"/>
          </a:p>
          <a:p>
            <a:pPr lvl="1"/>
            <a:r>
              <a:rPr lang="en-US" sz="2200" dirty="0"/>
              <a:t>Conservation Plan/Rationale</a:t>
            </a:r>
          </a:p>
          <a:p>
            <a:pPr marL="457200" lvl="1" indent="0">
              <a:buNone/>
            </a:pPr>
            <a:endParaRPr lang="en-US" sz="500" dirty="0"/>
          </a:p>
          <a:p>
            <a:pPr lvl="1"/>
            <a:r>
              <a:rPr lang="en-US" sz="2200" dirty="0"/>
              <a:t>Baseline Documentation Report </a:t>
            </a:r>
            <a:br>
              <a:rPr lang="en-US" sz="2200" dirty="0"/>
            </a:br>
            <a:r>
              <a:rPr lang="en-US" sz="2200" i="1" dirty="0"/>
              <a:t>(Conservation Agreements only)</a:t>
            </a:r>
          </a:p>
          <a:p>
            <a:pPr marL="457200" lvl="1" indent="0">
              <a:buNone/>
            </a:pPr>
            <a:endParaRPr lang="en-US" sz="2200" i="1" dirty="0"/>
          </a:p>
          <a:p>
            <a:pPr marL="457200" lvl="1" indent="0">
              <a:buNone/>
            </a:pPr>
            <a:endParaRPr lang="en-US" sz="500" i="1" dirty="0"/>
          </a:p>
          <a:p>
            <a:pPr marL="0" lvl="1" indent="0" algn="just">
              <a:buNone/>
            </a:pPr>
            <a:r>
              <a:rPr lang="en-US" sz="2200" b="1" i="1" dirty="0">
                <a:solidFill>
                  <a:srgbClr val="0070C0"/>
                </a:solidFill>
              </a:rPr>
              <a:t>* Program design under construction, for consideration of land securement as eligible expense for LTCF funds in YR 3 and YR 4.</a:t>
            </a:r>
          </a:p>
          <a:p>
            <a:pPr lvl="1"/>
            <a:endParaRPr lang="en-US" sz="2300" dirty="0"/>
          </a:p>
          <a:p>
            <a:pPr lvl="1"/>
            <a:endParaRPr lang="en-US" sz="2300" dirty="0"/>
          </a:p>
          <a:p>
            <a:pPr lvl="1"/>
            <a:endParaRPr lang="en-US" sz="2300" dirty="0"/>
          </a:p>
          <a:p>
            <a:pPr marL="457200" lvl="1" indent="0">
              <a:buNone/>
            </a:pPr>
            <a:endParaRPr lang="en-US" sz="2100" dirty="0"/>
          </a:p>
          <a:p>
            <a:endParaRPr lang="en-US" dirty="0"/>
          </a:p>
        </p:txBody>
      </p:sp>
      <p:sp>
        <p:nvSpPr>
          <p:cNvPr id="2" name="TextBox 1">
            <a:extLst>
              <a:ext uri="{FF2B5EF4-FFF2-40B4-BE49-F238E27FC236}">
                <a16:creationId xmlns:a16="http://schemas.microsoft.com/office/drawing/2014/main" id="{36DA53E9-393B-4B2C-808E-E8DCA9B64EB6}"/>
              </a:ext>
            </a:extLst>
          </p:cNvPr>
          <p:cNvSpPr txBox="1"/>
          <p:nvPr/>
        </p:nvSpPr>
        <p:spPr>
          <a:xfrm>
            <a:off x="2427316" y="407085"/>
            <a:ext cx="8669547" cy="461665"/>
          </a:xfrm>
          <a:prstGeom prst="rect">
            <a:avLst/>
          </a:prstGeom>
          <a:noFill/>
        </p:spPr>
        <p:txBody>
          <a:bodyPr wrap="square" rtlCol="0">
            <a:spAutoFit/>
          </a:bodyPr>
          <a:lstStyle/>
          <a:p>
            <a:r>
              <a:rPr lang="en-CA" sz="2400" b="1" i="1" dirty="0">
                <a:solidFill>
                  <a:srgbClr val="0070C0"/>
                </a:solidFill>
              </a:rPr>
              <a:t>YR 3 – Anticipated launch late Spring 2021 *</a:t>
            </a:r>
            <a:endParaRPr lang="en-CA" sz="2400" b="1" dirty="0">
              <a:solidFill>
                <a:srgbClr val="0070C0"/>
              </a:solidFill>
            </a:endParaRPr>
          </a:p>
        </p:txBody>
      </p:sp>
    </p:spTree>
    <p:extLst>
      <p:ext uri="{BB962C8B-B14F-4D97-AF65-F5344CB8AC3E}">
        <p14:creationId xmlns:p14="http://schemas.microsoft.com/office/powerpoint/2010/main" val="3626596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839788" y="577971"/>
            <a:ext cx="3932237" cy="1600200"/>
          </a:xfrm>
        </p:spPr>
        <p:txBody>
          <a:bodyPr/>
          <a:lstStyle/>
          <a:p>
            <a:r>
              <a:rPr lang="en-US" dirty="0"/>
              <a:t>How to Apply</a:t>
            </a:r>
          </a:p>
        </p:txBody>
      </p:sp>
      <p:pic>
        <p:nvPicPr>
          <p:cNvPr id="13" name="Content Placeholder 1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125320" y="382387"/>
            <a:ext cx="5789378" cy="2975956"/>
          </a:xfrm>
        </p:spPr>
      </p:pic>
      <p:sp>
        <p:nvSpPr>
          <p:cNvPr id="12" name="Text Placeholder 11"/>
          <p:cNvSpPr>
            <a:spLocks noGrp="1"/>
          </p:cNvSpPr>
          <p:nvPr>
            <p:ph type="body" sz="half" idx="2"/>
          </p:nvPr>
        </p:nvSpPr>
        <p:spPr>
          <a:xfrm>
            <a:off x="839788" y="2057399"/>
            <a:ext cx="4675908" cy="4024223"/>
          </a:xfrm>
        </p:spPr>
        <p:txBody>
          <a:bodyPr>
            <a:normAutofit lnSpcReduction="10000"/>
          </a:bodyPr>
          <a:lstStyle/>
          <a:p>
            <a:endParaRPr lang="en-US" sz="2000" dirty="0"/>
          </a:p>
          <a:p>
            <a:r>
              <a:rPr lang="en-US" sz="2000" dirty="0"/>
              <a:t>Visit Wildlife Habitat Canada’s website:</a:t>
            </a:r>
          </a:p>
          <a:p>
            <a:pPr marL="742950" lvl="2" indent="-285750">
              <a:spcBef>
                <a:spcPts val="1000"/>
              </a:spcBef>
              <a:buFont typeface="Arial" panose="020B0604020202020204" pitchFamily="34" charset="0"/>
              <a:buChar char="•"/>
            </a:pPr>
            <a:r>
              <a:rPr lang="en-US" sz="1800" dirty="0">
                <a:hlinkClick r:id="rId4"/>
              </a:rPr>
              <a:t>www.whc.org/ltcf</a:t>
            </a:r>
            <a:endParaRPr lang="en-US" sz="1800" dirty="0"/>
          </a:p>
          <a:p>
            <a:pPr marL="742950" lvl="1" indent="-285750">
              <a:buFont typeface="Arial" panose="020B0604020202020204" pitchFamily="34" charset="0"/>
              <a:buChar char="•"/>
            </a:pPr>
            <a:r>
              <a:rPr lang="en-US" sz="1800" dirty="0"/>
              <a:t>Review dates, deadlines and important documents</a:t>
            </a:r>
          </a:p>
          <a:p>
            <a:pPr marL="742950" lvl="1" indent="-285750">
              <a:buFont typeface="Arial" panose="020B0604020202020204" pitchFamily="34" charset="0"/>
              <a:buChar char="•"/>
            </a:pPr>
            <a:r>
              <a:rPr lang="en-US" sz="1800" dirty="0"/>
              <a:t>Access Online Grant Application System</a:t>
            </a:r>
          </a:p>
          <a:p>
            <a:pPr marL="742950" lvl="1" indent="-285750">
              <a:buFont typeface="Arial" panose="020B0604020202020204" pitchFamily="34" charset="0"/>
              <a:buChar char="•"/>
            </a:pPr>
            <a:r>
              <a:rPr lang="en-US" sz="1800" dirty="0"/>
              <a:t>New applicants: create a login</a:t>
            </a:r>
            <a:br>
              <a:rPr lang="en-US" sz="1800" dirty="0"/>
            </a:br>
            <a:r>
              <a:rPr lang="en-US" sz="1800" i="1" dirty="0"/>
              <a:t>Returning applicants: use your Year 1 or 2 login</a:t>
            </a:r>
          </a:p>
          <a:p>
            <a:pPr lvl="1"/>
            <a:endParaRPr lang="en-US" sz="1800" i="1" dirty="0"/>
          </a:p>
          <a:p>
            <a:pPr marL="0" lvl="1" algn="just"/>
            <a:r>
              <a:rPr lang="en-US" sz="1800" i="1" dirty="0">
                <a:solidFill>
                  <a:srgbClr val="FF0000"/>
                </a:solidFill>
              </a:rPr>
              <a:t>NOTE: </a:t>
            </a:r>
            <a:r>
              <a:rPr lang="en-US" sz="1800" i="1" dirty="0"/>
              <a:t>please review your application carefully before submitting. Failure to upload the correct, requested documentation may result in an application being deemed incomplete and disqualified from funding consideration.</a:t>
            </a:r>
          </a:p>
          <a:p>
            <a:pPr lvl="2"/>
            <a:endParaRPr lang="en-US" sz="1600" dirty="0"/>
          </a:p>
        </p:txBody>
      </p:sp>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9788" y="382386"/>
            <a:ext cx="1554277" cy="993926"/>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16279" y="3358343"/>
            <a:ext cx="5598419" cy="2528066"/>
          </a:xfrm>
          <a:prstGeom prst="rect">
            <a:avLst/>
          </a:prstGeom>
        </p:spPr>
      </p:pic>
      <p:cxnSp>
        <p:nvCxnSpPr>
          <p:cNvPr id="18" name="Curved Connector 17"/>
          <p:cNvCxnSpPr/>
          <p:nvPr/>
        </p:nvCxnSpPr>
        <p:spPr>
          <a:xfrm rot="5400000">
            <a:off x="8128023" y="3113116"/>
            <a:ext cx="1828805" cy="1354977"/>
          </a:xfrm>
          <a:prstGeom prst="curvedConnector3">
            <a:avLst>
              <a:gd name="adj1" fmla="val 50000"/>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9603998" y="879349"/>
            <a:ext cx="282633" cy="369332"/>
          </a:xfrm>
          <a:prstGeom prst="rect">
            <a:avLst/>
          </a:prstGeom>
          <a:noFill/>
        </p:spPr>
        <p:txBody>
          <a:bodyPr wrap="square" rtlCol="0">
            <a:spAutoFit/>
          </a:bodyPr>
          <a:lstStyle/>
          <a:p>
            <a:r>
              <a:rPr lang="en-US" b="1" dirty="0">
                <a:solidFill>
                  <a:srgbClr val="FF0000"/>
                </a:solidFill>
              </a:rPr>
              <a:t>1</a:t>
            </a:r>
          </a:p>
        </p:txBody>
      </p:sp>
      <p:sp>
        <p:nvSpPr>
          <p:cNvPr id="28" name="TextBox 27"/>
          <p:cNvSpPr txBox="1"/>
          <p:nvPr/>
        </p:nvSpPr>
        <p:spPr>
          <a:xfrm>
            <a:off x="9886631" y="2563275"/>
            <a:ext cx="299258" cy="369332"/>
          </a:xfrm>
          <a:prstGeom prst="rect">
            <a:avLst/>
          </a:prstGeom>
          <a:noFill/>
        </p:spPr>
        <p:txBody>
          <a:bodyPr wrap="square" rtlCol="0">
            <a:spAutoFit/>
          </a:bodyPr>
          <a:lstStyle/>
          <a:p>
            <a:r>
              <a:rPr lang="en-US" b="1" dirty="0">
                <a:solidFill>
                  <a:srgbClr val="FF0000"/>
                </a:solidFill>
              </a:rPr>
              <a:t>2</a:t>
            </a:r>
          </a:p>
        </p:txBody>
      </p:sp>
      <p:sp>
        <p:nvSpPr>
          <p:cNvPr id="29" name="Rectangle 28"/>
          <p:cNvSpPr/>
          <p:nvPr/>
        </p:nvSpPr>
        <p:spPr>
          <a:xfrm>
            <a:off x="8653596" y="4622376"/>
            <a:ext cx="293670" cy="369332"/>
          </a:xfrm>
          <a:prstGeom prst="rect">
            <a:avLst/>
          </a:prstGeom>
        </p:spPr>
        <p:txBody>
          <a:bodyPr wrap="none">
            <a:spAutoFit/>
          </a:bodyPr>
          <a:lstStyle/>
          <a:p>
            <a:r>
              <a:rPr lang="en-US" b="1" dirty="0">
                <a:solidFill>
                  <a:srgbClr val="FF0000"/>
                </a:solidFill>
              </a:rPr>
              <a:t>3</a:t>
            </a:r>
          </a:p>
        </p:txBody>
      </p:sp>
      <p:pic>
        <p:nvPicPr>
          <p:cNvPr id="11"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5966476" y="1393753"/>
            <a:ext cx="174055" cy="41773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8965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0188" y="538924"/>
            <a:ext cx="9551624" cy="3049318"/>
          </a:xfrm>
        </p:spPr>
        <p:txBody>
          <a:bodyPr>
            <a:normAutofit/>
          </a:bodyPr>
          <a:lstStyle/>
          <a:p>
            <a:pPr algn="ctr"/>
            <a:r>
              <a:rPr lang="en-US" dirty="0"/>
              <a:t>Thank You!</a:t>
            </a:r>
            <a:br>
              <a:rPr lang="en-US" dirty="0"/>
            </a:br>
            <a:r>
              <a:rPr lang="en-US" i="1" dirty="0"/>
              <a:t>Merci!</a:t>
            </a:r>
          </a:p>
        </p:txBody>
      </p:sp>
    </p:spTree>
    <p:extLst>
      <p:ext uri="{BB962C8B-B14F-4D97-AF65-F5344CB8AC3E}">
        <p14:creationId xmlns:p14="http://schemas.microsoft.com/office/powerpoint/2010/main" val="15398635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 New National Body</a:t>
            </a:r>
            <a:endParaRPr lang="en-US" dirty="0"/>
          </a:p>
        </p:txBody>
      </p:sp>
      <p:sp>
        <p:nvSpPr>
          <p:cNvPr id="5" name="Text Placeholder 4"/>
          <p:cNvSpPr>
            <a:spLocks noGrp="1"/>
          </p:cNvSpPr>
          <p:nvPr>
            <p:ph type="body" idx="1"/>
          </p:nvPr>
        </p:nvSpPr>
        <p:spPr/>
        <p:txBody>
          <a:bodyPr/>
          <a:lstStyle/>
          <a:p>
            <a:r>
              <a:rPr lang="en-US" dirty="0" smtClean="0"/>
              <a:t>For Canada’s Community-based land trusts</a:t>
            </a:r>
            <a:endParaRPr lang="en-US" dirty="0"/>
          </a:p>
        </p:txBody>
      </p:sp>
    </p:spTree>
    <p:extLst>
      <p:ext uri="{BB962C8B-B14F-4D97-AF65-F5344CB8AC3E}">
        <p14:creationId xmlns:p14="http://schemas.microsoft.com/office/powerpoint/2010/main" val="3752628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1964" y="919616"/>
            <a:ext cx="10136093" cy="807584"/>
          </a:xfrm>
        </p:spPr>
        <p:txBody>
          <a:bodyPr/>
          <a:lstStyle/>
          <a:p>
            <a:r>
              <a:rPr lang="en-US" dirty="0" smtClean="0"/>
              <a:t>Update on discussions</a:t>
            </a:r>
            <a:endParaRPr lang="en-US" dirty="0"/>
          </a:p>
        </p:txBody>
      </p:sp>
      <p:sp>
        <p:nvSpPr>
          <p:cNvPr id="4" name="Text Placeholder 3"/>
          <p:cNvSpPr>
            <a:spLocks noGrp="1"/>
          </p:cNvSpPr>
          <p:nvPr>
            <p:ph type="body" sz="half" idx="2"/>
          </p:nvPr>
        </p:nvSpPr>
        <p:spPr>
          <a:xfrm>
            <a:off x="701964" y="1884218"/>
            <a:ext cx="10136093" cy="4097481"/>
          </a:xfrm>
        </p:spPr>
        <p:txBody>
          <a:bodyPr/>
          <a:lstStyle/>
          <a:p>
            <a:r>
              <a:rPr lang="en-US" dirty="0" smtClean="0"/>
              <a:t>CLTWG, Alliances, S&amp;P discussions, LTCF have encouraged dialogue between levels of organizations and geographic representation</a:t>
            </a:r>
          </a:p>
          <a:p>
            <a:endParaRPr lang="en-US" dirty="0"/>
          </a:p>
          <a:p>
            <a:r>
              <a:rPr lang="en-US" dirty="0" smtClean="0"/>
              <a:t>Fall 2020 a working group was established:</a:t>
            </a:r>
          </a:p>
          <a:p>
            <a:pPr marL="285750" indent="-285750">
              <a:buFont typeface="Arial" panose="020B0604020202020204" pitchFamily="34" charset="0"/>
              <a:buChar char="•"/>
            </a:pPr>
            <a:r>
              <a:rPr lang="en-US" dirty="0" smtClean="0"/>
              <a:t>Renata Woodward, New Brunswick Nature Trust</a:t>
            </a:r>
          </a:p>
          <a:p>
            <a:pPr marL="285750" indent="-285750">
              <a:buFont typeface="Arial" panose="020B0604020202020204" pitchFamily="34" charset="0"/>
              <a:buChar char="•"/>
            </a:pPr>
            <a:r>
              <a:rPr lang="en-US" dirty="0" smtClean="0"/>
              <a:t>Veronique Vermette, </a:t>
            </a:r>
            <a:r>
              <a:rPr lang="en-US" dirty="0" err="1" smtClean="0"/>
              <a:t>Reseau</a:t>
            </a:r>
            <a:r>
              <a:rPr lang="en-US" dirty="0" smtClean="0"/>
              <a:t> des </a:t>
            </a:r>
            <a:r>
              <a:rPr lang="en-US" dirty="0" err="1" smtClean="0"/>
              <a:t>meilleurs</a:t>
            </a:r>
            <a:r>
              <a:rPr lang="en-US" dirty="0" smtClean="0"/>
              <a:t> protégé</a:t>
            </a:r>
          </a:p>
          <a:p>
            <a:pPr marL="285750" indent="-285750">
              <a:buFont typeface="Arial" panose="020B0604020202020204" pitchFamily="34" charset="0"/>
              <a:buChar char="•"/>
            </a:pPr>
            <a:r>
              <a:rPr lang="en-US" dirty="0" smtClean="0"/>
              <a:t>Alison Howson, Ontario Land Trust Alliance</a:t>
            </a:r>
          </a:p>
          <a:p>
            <a:pPr marL="285750" indent="-285750">
              <a:buFont typeface="Arial" panose="020B0604020202020204" pitchFamily="34" charset="0"/>
              <a:buChar char="•"/>
            </a:pPr>
            <a:r>
              <a:rPr lang="en-US" dirty="0" smtClean="0"/>
              <a:t>Greg Wickware, Ontario</a:t>
            </a:r>
          </a:p>
          <a:p>
            <a:pPr marL="285750" indent="-285750">
              <a:buFont typeface="Arial" panose="020B0604020202020204" pitchFamily="34" charset="0"/>
              <a:buChar char="•"/>
            </a:pPr>
            <a:r>
              <a:rPr lang="en-US" dirty="0" smtClean="0"/>
              <a:t>Paul McNair, LTABC</a:t>
            </a:r>
          </a:p>
          <a:p>
            <a:endParaRPr lang="en-US" dirty="0"/>
          </a:p>
          <a:p>
            <a:r>
              <a:rPr lang="en-US" dirty="0" smtClean="0"/>
              <a:t>Outcome to present recommendations to CLTWG and 3 Alliances on a partnership model to create a national body</a:t>
            </a:r>
            <a:endParaRPr lang="en-US" dirty="0"/>
          </a:p>
        </p:txBody>
      </p:sp>
      <p:sp>
        <p:nvSpPr>
          <p:cNvPr id="5" name="Slide Number Placeholder 4"/>
          <p:cNvSpPr>
            <a:spLocks noGrp="1"/>
          </p:cNvSpPr>
          <p:nvPr>
            <p:ph type="sldNum" sz="quarter" idx="12"/>
          </p:nvPr>
        </p:nvSpPr>
        <p:spPr/>
        <p:txBody>
          <a:bodyPr/>
          <a:lstStyle/>
          <a:p>
            <a:fld id="{9CD8D479-8942-46E8-A226-A4E01F7A105C}" type="slidenum">
              <a:rPr lang="en-US" smtClean="0"/>
              <a:t>31</a:t>
            </a:fld>
            <a:endParaRPr lang="en-US"/>
          </a:p>
        </p:txBody>
      </p:sp>
      <p:sp>
        <p:nvSpPr>
          <p:cNvPr id="6" name="Date Placeholder 5"/>
          <p:cNvSpPr>
            <a:spLocks noGrp="1"/>
          </p:cNvSpPr>
          <p:nvPr>
            <p:ph type="dt" sz="half" idx="10"/>
          </p:nvPr>
        </p:nvSpPr>
        <p:spPr/>
        <p:txBody>
          <a:bodyPr/>
          <a:lstStyle/>
          <a:p>
            <a:fld id="{E1447A63-5E3D-469C-A0D1-119323F4F95E}" type="datetime1">
              <a:rPr lang="en-US" smtClean="0"/>
              <a:pPr/>
              <a:t>3/3/2021</a:t>
            </a:fld>
            <a:endParaRPr lang="en-US" dirty="0"/>
          </a:p>
        </p:txBody>
      </p:sp>
      <p:sp>
        <p:nvSpPr>
          <p:cNvPr id="7" name="Footer Placeholder 6"/>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1445667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National discussions</a:t>
            </a:r>
            <a:endParaRPr lang="en-CA" dirty="0"/>
          </a:p>
        </p:txBody>
      </p:sp>
      <p:sp>
        <p:nvSpPr>
          <p:cNvPr id="3" name="Content Placeholder 2"/>
          <p:cNvSpPr>
            <a:spLocks noGrp="1"/>
          </p:cNvSpPr>
          <p:nvPr>
            <p:ph idx="1"/>
          </p:nvPr>
        </p:nvSpPr>
        <p:spPr/>
        <p:txBody>
          <a:bodyPr/>
          <a:lstStyle/>
          <a:p>
            <a:pPr marL="0" indent="0">
              <a:buNone/>
            </a:pPr>
            <a:r>
              <a:rPr lang="en-US" dirty="0" smtClean="0"/>
              <a:t>Discussions have resulted in a model that supports:</a:t>
            </a:r>
          </a:p>
          <a:p>
            <a:r>
              <a:rPr lang="en-US" sz="2000" dirty="0" smtClean="0"/>
              <a:t>Land trusts continuing their work at the community with no added bureaucracy </a:t>
            </a:r>
          </a:p>
          <a:p>
            <a:r>
              <a:rPr lang="en-US" sz="2000" dirty="0" smtClean="0"/>
              <a:t>Alliances continue to support member land trusts provincially with some expanded efforts to land trusts currently without a provincial Alliance</a:t>
            </a:r>
          </a:p>
          <a:p>
            <a:r>
              <a:rPr lang="en-US" sz="2000" dirty="0" smtClean="0"/>
              <a:t>A National Organization that support Alliances as stakeholders. </a:t>
            </a:r>
          </a:p>
          <a:p>
            <a:pPr marL="0" indent="0">
              <a:buNone/>
            </a:pPr>
            <a:endParaRPr lang="en-US" dirty="0" smtClean="0"/>
          </a:p>
          <a:p>
            <a:pPr marL="0" indent="0">
              <a:buNone/>
            </a:pPr>
            <a:r>
              <a:rPr lang="en-US" dirty="0" smtClean="0"/>
              <a:t>This streamlined approach would see a national organization focus on areas such as:</a:t>
            </a:r>
          </a:p>
          <a:p>
            <a:r>
              <a:rPr lang="en-US" sz="1800" dirty="0" smtClean="0"/>
              <a:t>Federal funding</a:t>
            </a:r>
          </a:p>
          <a:p>
            <a:r>
              <a:rPr lang="en-US" sz="1800" dirty="0" smtClean="0"/>
              <a:t>National advocacy</a:t>
            </a:r>
          </a:p>
          <a:p>
            <a:r>
              <a:rPr lang="en-US" sz="1800" dirty="0" smtClean="0"/>
              <a:t>Projects identified by stakeholders as mutually beneficial in an effort to reduce duplication ( national legal defense fund, national communications, national conference)</a:t>
            </a:r>
          </a:p>
        </p:txBody>
      </p:sp>
      <p:sp>
        <p:nvSpPr>
          <p:cNvPr id="4" name="Slide Number Placeholder 3"/>
          <p:cNvSpPr>
            <a:spLocks noGrp="1"/>
          </p:cNvSpPr>
          <p:nvPr>
            <p:ph type="sldNum" sz="quarter" idx="12"/>
          </p:nvPr>
        </p:nvSpPr>
        <p:spPr/>
        <p:txBody>
          <a:bodyPr/>
          <a:lstStyle/>
          <a:p>
            <a:fld id="{9CD8D479-8942-46E8-A226-A4E01F7A105C}" type="slidenum">
              <a:rPr lang="en-CA" smtClean="0"/>
              <a:t>32</a:t>
            </a:fld>
            <a:endParaRPr lang="en-CA"/>
          </a:p>
        </p:txBody>
      </p:sp>
      <p:sp>
        <p:nvSpPr>
          <p:cNvPr id="5" name="Date Placeholder 4"/>
          <p:cNvSpPr>
            <a:spLocks noGrp="1"/>
          </p:cNvSpPr>
          <p:nvPr>
            <p:ph type="dt" sz="half" idx="10"/>
          </p:nvPr>
        </p:nvSpPr>
        <p:spPr/>
        <p:txBody>
          <a:bodyPr/>
          <a:lstStyle/>
          <a:p>
            <a:fld id="{6DD1B487-36FD-4CED-B07A-1A81FC6540B1}" type="datetime1">
              <a:rPr lang="en-US" smtClean="0"/>
              <a:pPr/>
              <a:t>3/3/2021</a:t>
            </a:fld>
            <a:endParaRPr lang="en-US" dirty="0"/>
          </a:p>
        </p:txBody>
      </p:sp>
      <p:sp>
        <p:nvSpPr>
          <p:cNvPr id="6" name="Footer Placeholder 5"/>
          <p:cNvSpPr>
            <a:spLocks noGrp="1"/>
          </p:cNvSpPr>
          <p:nvPr>
            <p:ph type="ftr" sz="quarter" idx="11"/>
          </p:nvPr>
        </p:nvSpPr>
        <p:spPr/>
        <p:txBody>
          <a:bodyPr/>
          <a:lstStyle/>
          <a:p>
            <a:r>
              <a:rPr lang="en-US" smtClean="0"/>
              <a:t>Add a footer</a:t>
            </a:r>
            <a:endParaRPr lang="en-US" dirty="0"/>
          </a:p>
        </p:txBody>
      </p:sp>
    </p:spTree>
    <p:extLst>
      <p:ext uri="{BB962C8B-B14F-4D97-AF65-F5344CB8AC3E}">
        <p14:creationId xmlns:p14="http://schemas.microsoft.com/office/powerpoint/2010/main" val="4243320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National Discussions</a:t>
            </a:r>
            <a:endParaRPr lang="en-CA" dirty="0"/>
          </a:p>
        </p:txBody>
      </p:sp>
      <p:sp>
        <p:nvSpPr>
          <p:cNvPr id="3" name="Content Placeholder 2"/>
          <p:cNvSpPr>
            <a:spLocks noGrp="1"/>
          </p:cNvSpPr>
          <p:nvPr>
            <p:ph idx="1"/>
          </p:nvPr>
        </p:nvSpPr>
        <p:spPr/>
        <p:txBody>
          <a:bodyPr/>
          <a:lstStyle/>
          <a:p>
            <a:r>
              <a:rPr lang="en-US" dirty="0" smtClean="0"/>
              <a:t>Input will be sought from CLTWG, Alliances and land trusts in the coming weeks</a:t>
            </a:r>
          </a:p>
          <a:p>
            <a:endParaRPr lang="en-US" dirty="0"/>
          </a:p>
          <a:p>
            <a:pPr marL="0" indent="0">
              <a:buNone/>
            </a:pPr>
            <a:r>
              <a:rPr lang="en-US" dirty="0" smtClean="0"/>
              <a:t>New national initiative!</a:t>
            </a:r>
            <a:endParaRPr lang="en-US" dirty="0"/>
          </a:p>
          <a:p>
            <a:pPr marL="0" indent="0">
              <a:buNone/>
            </a:pPr>
            <a:r>
              <a:rPr lang="en-US" sz="3600" dirty="0" smtClean="0"/>
              <a:t>                                                                  				 			</a:t>
            </a:r>
            <a:r>
              <a:rPr lang="en-US" sz="3600" dirty="0" smtClean="0">
                <a:hlinkClick r:id="rId2"/>
              </a:rPr>
              <a:t>www.ltacanada.ca</a:t>
            </a:r>
            <a:r>
              <a:rPr lang="en-US" sz="3600" dirty="0" smtClean="0"/>
              <a:t> </a:t>
            </a:r>
            <a:endParaRPr lang="en-US" dirty="0"/>
          </a:p>
          <a:p>
            <a:pPr marL="0" indent="0">
              <a:buNone/>
            </a:pPr>
            <a:r>
              <a:rPr lang="en-US" dirty="0" smtClean="0"/>
              <a:t>                                  </a:t>
            </a:r>
          </a:p>
          <a:p>
            <a:pPr marL="0" indent="0">
              <a:buNone/>
            </a:pPr>
            <a:r>
              <a:rPr lang="en-US" dirty="0"/>
              <a:t>	</a:t>
            </a:r>
            <a:r>
              <a:rPr lang="en-US" dirty="0" smtClean="0"/>
              <a:t>	  a new national website for land trusts in Canada! </a:t>
            </a:r>
            <a:endParaRPr lang="en-CA" dirty="0"/>
          </a:p>
        </p:txBody>
      </p:sp>
      <p:sp>
        <p:nvSpPr>
          <p:cNvPr id="4" name="Slide Number Placeholder 3"/>
          <p:cNvSpPr>
            <a:spLocks noGrp="1"/>
          </p:cNvSpPr>
          <p:nvPr>
            <p:ph type="sldNum" sz="quarter" idx="12"/>
          </p:nvPr>
        </p:nvSpPr>
        <p:spPr/>
        <p:txBody>
          <a:bodyPr/>
          <a:lstStyle/>
          <a:p>
            <a:fld id="{9CD8D479-8942-46E8-A226-A4E01F7A105C}" type="slidenum">
              <a:rPr lang="en-CA" smtClean="0"/>
              <a:t>33</a:t>
            </a:fld>
            <a:endParaRPr lang="en-CA"/>
          </a:p>
        </p:txBody>
      </p:sp>
      <p:sp>
        <p:nvSpPr>
          <p:cNvPr id="5" name="Date Placeholder 4"/>
          <p:cNvSpPr>
            <a:spLocks noGrp="1"/>
          </p:cNvSpPr>
          <p:nvPr>
            <p:ph type="dt" sz="half" idx="10"/>
          </p:nvPr>
        </p:nvSpPr>
        <p:spPr/>
        <p:txBody>
          <a:bodyPr/>
          <a:lstStyle/>
          <a:p>
            <a:fld id="{6DD1B487-36FD-4CED-B07A-1A81FC6540B1}" type="datetime1">
              <a:rPr lang="en-US" smtClean="0"/>
              <a:pPr/>
              <a:t>3/3/2021</a:t>
            </a:fld>
            <a:endParaRPr lang="en-US" dirty="0"/>
          </a:p>
        </p:txBody>
      </p:sp>
      <p:sp>
        <p:nvSpPr>
          <p:cNvPr id="6" name="Footer Placeholder 5"/>
          <p:cNvSpPr>
            <a:spLocks noGrp="1"/>
          </p:cNvSpPr>
          <p:nvPr>
            <p:ph type="ftr" sz="quarter" idx="11"/>
          </p:nvPr>
        </p:nvSpPr>
        <p:spPr/>
        <p:txBody>
          <a:bodyPr/>
          <a:lstStyle/>
          <a:p>
            <a:r>
              <a:rPr lang="en-US" smtClean="0"/>
              <a:t>Add a footer</a:t>
            </a:r>
            <a:endParaRPr lang="en-US" dirty="0"/>
          </a:p>
        </p:txBody>
      </p:sp>
    </p:spTree>
    <p:extLst>
      <p:ext uri="{BB962C8B-B14F-4D97-AF65-F5344CB8AC3E}">
        <p14:creationId xmlns:p14="http://schemas.microsoft.com/office/powerpoint/2010/main" val="105744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Ecology 16x9">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ture ecology education photo presentation.potx" id="{C2041BFC-79DD-469A-9C9C-CE3A45FF64F3}" vid="{F6D325B2-35D9-40C5-B4CD-C0A8483D5659}"/>
    </a:ext>
  </a:extLst>
</a:theme>
</file>

<file path=ppt/theme/theme2.xml><?xml version="1.0" encoding="utf-8"?>
<a:theme xmlns:a="http://schemas.openxmlformats.org/drawingml/2006/main" name="Office Them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Nature ecology education photo presentation</Template>
  <TotalTime>8363</TotalTime>
  <Words>1999</Words>
  <Application>Microsoft Office PowerPoint</Application>
  <PresentationFormat>Widescreen</PresentationFormat>
  <Paragraphs>342</Paragraphs>
  <Slides>33</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Corbel</vt:lpstr>
      <vt:lpstr>Courier New</vt:lpstr>
      <vt:lpstr>Wingdings</vt:lpstr>
      <vt:lpstr>Ecology 16x9</vt:lpstr>
      <vt:lpstr>A National Conversation</vt:lpstr>
      <vt:lpstr>A National Conversation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Natural Heritage Conservation Program:  </vt:lpstr>
      <vt:lpstr>Land Trusts Conservation Fund (LTCF)</vt:lpstr>
      <vt:lpstr>What is the LTCF?</vt:lpstr>
      <vt:lpstr>Goals of the LTCF</vt:lpstr>
      <vt:lpstr>COVID-19 Impacts</vt:lpstr>
      <vt:lpstr>Where we are:</vt:lpstr>
      <vt:lpstr>Where we’re going / what’s next</vt:lpstr>
      <vt:lpstr>LTCF: Project Streams</vt:lpstr>
      <vt:lpstr>  LTCF Capacity Building Services</vt:lpstr>
      <vt:lpstr>YR 3 LTCF – What’s New?</vt:lpstr>
      <vt:lpstr>LTCF: Large Grant Projects Year 3</vt:lpstr>
      <vt:lpstr>LTCF: Small Grant Projects Year 3</vt:lpstr>
      <vt:lpstr>How to Apply</vt:lpstr>
      <vt:lpstr>Thank You! Merci!</vt:lpstr>
      <vt:lpstr>A New National Body</vt:lpstr>
      <vt:lpstr>Update on discussions</vt:lpstr>
      <vt:lpstr>National discussions</vt:lpstr>
      <vt:lpstr>National Discussions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National Conversation</dc:title>
  <dc:creator>Paul McNair</dc:creator>
  <cp:lastModifiedBy>Paul McNair</cp:lastModifiedBy>
  <cp:revision>6</cp:revision>
  <dcterms:created xsi:type="dcterms:W3CDTF">2021-03-03T22:09:11Z</dcterms:created>
  <dcterms:modified xsi:type="dcterms:W3CDTF">2021-03-09T17:32:26Z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