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  <p:sldMasterId id="2147483684" r:id="rId7"/>
  </p:sldMasterIdLst>
  <p:notesMasterIdLst>
    <p:notesMasterId r:id="rId15"/>
  </p:notesMasterIdLst>
  <p:sldIdLst>
    <p:sldId id="256" r:id="rId8"/>
    <p:sldId id="287" r:id="rId9"/>
    <p:sldId id="267" r:id="rId10"/>
    <p:sldId id="259" r:id="rId11"/>
    <p:sldId id="288" r:id="rId12"/>
    <p:sldId id="289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89" autoAdjust="0"/>
    <p:restoredTop sz="96723" autoAdjust="0"/>
  </p:normalViewPr>
  <p:slideViewPr>
    <p:cSldViewPr>
      <p:cViewPr varScale="1">
        <p:scale>
          <a:sx n="69" d="100"/>
          <a:sy n="69" d="100"/>
        </p:scale>
        <p:origin x="1272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BF3EE-6AF1-4E61-91E7-8FF1BD44C2C7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735D2B-E597-47C6-B040-02055307F5C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2094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35D2B-E597-47C6-B040-02055307F5C2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4108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</a:rPr>
              <a:t>This slide covers 90% of the program.</a:t>
            </a:r>
          </a:p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 smtClean="0">
                <a:latin typeface="Arial" panose="020B0604020202020204" pitchFamily="34" charset="0"/>
              </a:rPr>
              <a:t>The Ecological Gifts Program is an income tax benefit program administered by Environment Canada under the </a:t>
            </a:r>
            <a:r>
              <a:rPr lang="en-US" altLang="en-US" i="1" dirty="0" smtClean="0">
                <a:latin typeface="Arial" panose="020B0604020202020204" pitchFamily="34" charset="0"/>
              </a:rPr>
              <a:t>Income Tax Act of Canada</a:t>
            </a:r>
            <a:r>
              <a:rPr lang="en-US" altLang="en-US" dirty="0" smtClean="0">
                <a:latin typeface="Arial" panose="020B0604020202020204" pitchFamily="34" charset="0"/>
              </a:rPr>
              <a:t>.</a:t>
            </a:r>
          </a:p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 smtClean="0">
                <a:latin typeface="Arial" panose="020B0604020202020204" pitchFamily="34" charset="0"/>
              </a:rPr>
              <a:t>The Ecological Gifts Program is…[Read from slide]…</a:t>
            </a:r>
          </a:p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 smtClean="0">
                <a:latin typeface="Arial" panose="020B0604020202020204" pitchFamily="34" charset="0"/>
              </a:rPr>
              <a:t>The EGP provides favorable tax treatment for donations of conservation lands, whether they be partial interests, such as a </a:t>
            </a:r>
            <a:r>
              <a:rPr lang="en-US" altLang="en-US" i="1" dirty="0" smtClean="0">
                <a:latin typeface="Arial" panose="020B0604020202020204" pitchFamily="34" charset="0"/>
              </a:rPr>
              <a:t>conservation covenant</a:t>
            </a:r>
            <a:r>
              <a:rPr lang="en-US" altLang="en-US" dirty="0" smtClean="0">
                <a:latin typeface="Arial" panose="020B0604020202020204" pitchFamily="34" charset="0"/>
              </a:rPr>
              <a:t>, donations of fee simple title, or partial donations.  All are possible as long as they meet the criteria of the program that we will review shortly….</a:t>
            </a:r>
          </a:p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  <a:p>
            <a:pPr eaLnBrk="1" hangingPunct="1"/>
            <a:endParaRPr lang="en-US" altLang="en-US" dirty="0" smtClean="0">
              <a:latin typeface="Arial Unicode MS" pitchFamily="34" charset="-128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35D2B-E597-47C6-B040-02055307F5C2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2761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altLang="en-US" dirty="0" smtClean="0">
                <a:latin typeface="Arial" panose="020B0604020202020204" pitchFamily="34" charset="0"/>
              </a:rPr>
              <a:t>EGP= A way to protect ecologically sensitive land on private property.  Non-regulatory (more efficient use of resources); voluntary and flexible; </a:t>
            </a:r>
            <a:endParaRPr lang="en-US" altLang="en-US" dirty="0" smtClean="0">
              <a:latin typeface="Arial" panose="020B0604020202020204" pitchFamily="34" charset="0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35D2B-E597-47C6-B040-02055307F5C2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2707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altLang="en-US" dirty="0" smtClean="0">
              <a:latin typeface="Arial" panose="020B0604020202020204" pitchFamily="34" charset="0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35D2B-E597-47C6-B040-02055307F5C2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8832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altLang="en-US" dirty="0" smtClean="0">
              <a:latin typeface="Arial" panose="020B0604020202020204" pitchFamily="34" charset="0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35D2B-E597-47C6-B040-02055307F5C2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20828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altLang="en-US" dirty="0" smtClean="0">
              <a:latin typeface="Arial" panose="020B0604020202020204" pitchFamily="34" charset="0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35D2B-E597-47C6-B040-02055307F5C2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1053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>
                <a:latin typeface="Arial" panose="020B0604020202020204" pitchFamily="34" charset="0"/>
              </a:rPr>
              <a:t>At a minimum, here is what you need to project manage a donation for a client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35D2B-E597-47C6-B040-02055307F5C2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3218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45586" y="1412777"/>
            <a:ext cx="7992888" cy="1470025"/>
          </a:xfrm>
        </p:spPr>
        <p:txBody>
          <a:bodyPr/>
          <a:lstStyle>
            <a:lvl1pPr algn="l">
              <a:defRPr b="1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0666" y="2883051"/>
            <a:ext cx="4945470" cy="1914102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cap="all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7ADB-4FB9-482D-A1A4-E1F489B212F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84AB2-A68C-446D-B258-F80715468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7ADB-4FB9-482D-A1A4-E1F489B212F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84AB2-A68C-446D-B258-F80715468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7ADB-4FB9-482D-A1A4-E1F489B212F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84AB2-A68C-446D-B258-F80715468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cap="all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7ADB-4FB9-482D-A1A4-E1F489B212F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84AB2-A68C-446D-B258-F80715468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7ADB-4FB9-482D-A1A4-E1F489B212F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84AB2-A68C-446D-B258-F80715468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7ADB-4FB9-482D-A1A4-E1F489B212F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84AB2-A68C-446D-B258-F80715468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7ADB-4FB9-482D-A1A4-E1F489B212F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84AB2-A68C-446D-B258-F80715468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7ADB-4FB9-482D-A1A4-E1F489B212F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84AB2-A68C-446D-B258-F80715468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7ADB-4FB9-482D-A1A4-E1F489B212F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84AB2-A68C-446D-B258-F80715468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7ADB-4FB9-482D-A1A4-E1F489B212F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84AB2-A68C-446D-B258-F80715468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552" y="188640"/>
            <a:ext cx="8064896" cy="980728"/>
          </a:xfrm>
        </p:spPr>
        <p:txBody>
          <a:bodyPr anchor="b">
            <a:noAutofit/>
          </a:bodyPr>
          <a:lstStyle>
            <a:lvl1pPr algn="l"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9552" y="1916832"/>
            <a:ext cx="8136904" cy="432048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CA" dirty="0"/>
          </a:p>
        </p:txBody>
      </p:sp>
      <p:sp>
        <p:nvSpPr>
          <p:cNvPr id="8" name="Text Placeholder 2"/>
          <p:cNvSpPr>
            <a:spLocks noGrp="1"/>
          </p:cNvSpPr>
          <p:nvPr>
            <p:ph idx="10"/>
          </p:nvPr>
        </p:nvSpPr>
        <p:spPr>
          <a:xfrm>
            <a:off x="539552" y="2636912"/>
            <a:ext cx="8136904" cy="3096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00449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3624D-2D64-4326-B42C-B6C857663422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61A0-0E6A-4BED-9027-1915FC7FE8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1645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3"/>
            <a:ext cx="7886700" cy="63973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3624D-2D64-4326-B42C-B6C857663422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61A0-0E6A-4BED-9027-1915FC7FE8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4169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383562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383562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3624D-2D64-4326-B42C-B6C857663422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61A0-0E6A-4BED-9027-1915FC7FE8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7456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30238" y="1681163"/>
            <a:ext cx="386873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7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3624D-2D64-4326-B42C-B6C857663422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61A0-0E6A-4BED-9027-1915FC7FE8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62633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3624D-2D64-4326-B42C-B6C857663422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61A0-0E6A-4BED-9027-1915FC7FE8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8014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3624D-2D64-4326-B42C-B6C857663422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61A0-0E6A-4BED-9027-1915FC7FE8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1313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3624D-2D64-4326-B42C-B6C857663422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61A0-0E6A-4BED-9027-1915FC7FE8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8278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3624D-2D64-4326-B42C-B6C857663422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61A0-0E6A-4BED-9027-1915FC7FE8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827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3624D-2D64-4326-B42C-B6C857663422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61A0-0E6A-4BED-9027-1915FC7FE8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7939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3624D-2D64-4326-B42C-B6C857663422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61A0-0E6A-4BED-9027-1915FC7FE8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7756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3528" y="1122363"/>
            <a:ext cx="8496944" cy="2387600"/>
          </a:xfrm>
        </p:spPr>
        <p:txBody>
          <a:bodyPr anchor="b"/>
          <a:lstStyle>
            <a:lvl1pPr algn="ctr">
              <a:defRPr sz="60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8650" y="3602038"/>
            <a:ext cx="7372350" cy="16557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4A30E44-05C0-4260-B99B-E186AF5B1155}" type="datetimeFigureOut">
              <a:rPr lang="en-CA" smtClean="0"/>
              <a:pPr/>
              <a:t>2021-04-28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EABB74C-5149-46DF-A834-AD57A63B04D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5690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0E44-05C0-4260-B99B-E186AF5B1155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BB74C-5149-46DF-A834-AD57A63B04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7479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3"/>
            <a:ext cx="7886700" cy="78375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0E44-05C0-4260-B99B-E186AF5B1155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BB74C-5149-46DF-A834-AD57A63B04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0065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383562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383562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0E44-05C0-4260-B99B-E186AF5B1155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BB74C-5149-46DF-A834-AD57A63B04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0766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30238" y="1681163"/>
            <a:ext cx="386873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1561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7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1561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0E44-05C0-4260-B99B-E186AF5B1155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BB74C-5149-46DF-A834-AD57A63B04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58773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0E44-05C0-4260-B99B-E186AF5B1155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BB74C-5149-46DF-A834-AD57A63B04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7589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0E44-05C0-4260-B99B-E186AF5B1155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BB74C-5149-46DF-A834-AD57A63B04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0222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0E44-05C0-4260-B99B-E186AF5B1155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BB74C-5149-46DF-A834-AD57A63B04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25357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0E44-05C0-4260-B99B-E186AF5B1155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BB74C-5149-46DF-A834-AD57A63B04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8630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0E44-05C0-4260-B99B-E186AF5B1155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BB74C-5149-46DF-A834-AD57A63B04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9378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0E44-05C0-4260-B99B-E186AF5B1155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BB74C-5149-46DF-A834-AD57A63B04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4718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9532" y="1124744"/>
            <a:ext cx="8424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763066"/>
          </a:xfrm>
        </p:spPr>
        <p:txBody>
          <a:bodyPr/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70328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52BA614-9DC5-42CB-A96F-3868F9E3A0FA}" type="datetimeFigureOut">
              <a:rPr lang="en-CA" smtClean="0"/>
              <a:t>2021-04-28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16DDEFB-C338-4CC3-AED0-0813951CD8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33502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3"/>
            <a:ext cx="7886700" cy="99977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52BA614-9DC5-42CB-A96F-3868F9E3A0FA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16DDEFB-C338-4CC3-AED0-0813951CD8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28806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376361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376361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52BA614-9DC5-42CB-A96F-3868F9E3A0FA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16DDEFB-C338-4CC3-AED0-0813951CD8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06750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30238" y="1681163"/>
            <a:ext cx="386873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08416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7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4"/>
            <a:ext cx="3887788" cy="308416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52BA614-9DC5-42CB-A96F-3868F9E3A0FA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16DDEFB-C338-4CC3-AED0-0813951CD8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68650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52BA614-9DC5-42CB-A96F-3868F9E3A0FA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16DDEFB-C338-4CC3-AED0-0813951CD8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41930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52BA614-9DC5-42CB-A96F-3868F9E3A0FA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16DDEFB-C338-4CC3-AED0-0813951CD8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6060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52BA614-9DC5-42CB-A96F-3868F9E3A0FA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16DDEFB-C338-4CC3-AED0-0813951CD8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84719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52BA614-9DC5-42CB-A96F-3868F9E3A0FA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16DDEFB-C338-4CC3-AED0-0813951CD8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46328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52BA614-9DC5-42CB-A96F-3868F9E3A0FA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16DDEFB-C338-4CC3-AED0-0813951CD8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18708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52BA614-9DC5-42CB-A96F-3868F9E3A0FA}" type="datetimeFigureOut">
              <a:rPr lang="en-CA" smtClean="0"/>
              <a:t>2021-04-28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16DDEFB-C338-4CC3-AED0-0813951CD8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3167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0610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6530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37ADB-4FB9-482D-A1A4-E1F489B212F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16530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84AB2-A68C-446D-B258-F807154688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 cap="all" baseline="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819182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38356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23731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763624D-2D64-4326-B42C-B6C857663422}" type="datetimeFigureOut">
              <a:rPr lang="en-CA" smtClean="0"/>
              <a:pPr/>
              <a:t>2021-04-28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23731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23731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05161A0-0E6A-4BED-9027-1915FC7FE8F8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033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10368"/>
            <a:ext cx="797579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38356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16530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4A30E44-05C0-4260-B99B-E186AF5B1155}" type="datetimeFigureOut">
              <a:rPr lang="en-CA" smtClean="0"/>
              <a:pPr/>
              <a:t>2021-04-28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16530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16530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EABB74C-5149-46DF-A834-AD57A63B04D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753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81198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38356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165304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52BA614-9DC5-42CB-A96F-3868F9E3A0FA}" type="datetimeFigureOut">
              <a:rPr lang="en-CA" smtClean="0"/>
              <a:pPr/>
              <a:t>2021-04-28</a:t>
            </a:fld>
            <a:endParaRPr lang="en-CA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165304"/>
            <a:ext cx="30861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CA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165304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16DDEFB-C338-4CC3-AED0-0813951CD817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2633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c.gc.ca/pde-egp/default.asp?lang=En&amp;n=12345678-1&amp;xsl=mainhomeitem&amp;xml=69197426-452B-474B-82B0-8C37E87A1F6F" TargetMode="External"/><Relationship Id="rId3" Type="http://schemas.openxmlformats.org/officeDocument/2006/relationships/hyperlink" Target="https://www.canada.ca/en/environment-climate-change/services/environmental-funding/ecological-gifts-program/publications/donor-brochure.html" TargetMode="External"/><Relationship Id="rId7" Type="http://schemas.openxmlformats.org/officeDocument/2006/relationships/hyperlink" Target="https://www.canada.ca/en/environment-climate-change/services/environmental-funding/ecological-gifts-program/publications/application-appraisal-fair-market-value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canada.ca/en/environment-climate-change/services/environmental-funding/ecological-gifts-program/publications/engaging-appraisers.html" TargetMode="External"/><Relationship Id="rId11" Type="http://schemas.openxmlformats.org/officeDocument/2006/relationships/image" Target="../media/image17.png"/><Relationship Id="rId5" Type="http://schemas.openxmlformats.org/officeDocument/2006/relationships/hyperlink" Target="https://www.canada.ca/en/environment-climate-change/services/environmental-funding/ecological-gifts-program/publications/donation-income-tax-scenarios.html" TargetMode="External"/><Relationship Id="rId10" Type="http://schemas.openxmlformats.org/officeDocument/2006/relationships/hyperlink" Target="mailto:David.Cunnington@ec.gc.ca" TargetMode="External"/><Relationship Id="rId4" Type="http://schemas.openxmlformats.org/officeDocument/2006/relationships/hyperlink" Target="https://www.canada.ca/en/environment-climate-change/services/environmental-funding/ecological-gifts-program/publications/canadian-handbook.html" TargetMode="External"/><Relationship Id="rId9" Type="http://schemas.openxmlformats.org/officeDocument/2006/relationships/hyperlink" Target="https://www.canada.ca/en/environment-climate-change/services/environmental-funding/ecological-gifts-program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435" y="71068"/>
            <a:ext cx="2470591" cy="53980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840" y="1853221"/>
            <a:ext cx="6625750" cy="1470025"/>
          </a:xfrm>
        </p:spPr>
        <p:txBody>
          <a:bodyPr>
            <a:noAutofit/>
          </a:bodyPr>
          <a:lstStyle/>
          <a:p>
            <a:r>
              <a:rPr lang="en-US" sz="2800" dirty="0" smtClean="0"/>
              <a:t>Canada’s </a:t>
            </a:r>
            <a:br>
              <a:rPr lang="en-US" sz="2800" dirty="0" smtClean="0"/>
            </a:br>
            <a:r>
              <a:rPr lang="en-US" sz="2800" dirty="0" smtClean="0"/>
              <a:t>ecological gifts program: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1840" y="3003926"/>
            <a:ext cx="5292079" cy="151216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Income Tax Benefits for Protecting Your Land</a:t>
            </a:r>
          </a:p>
        </p:txBody>
      </p:sp>
      <p:sp>
        <p:nvSpPr>
          <p:cNvPr id="5" name="Rectangle 4"/>
          <p:cNvSpPr/>
          <p:nvPr/>
        </p:nvSpPr>
        <p:spPr>
          <a:xfrm>
            <a:off x="7380312" y="6165304"/>
            <a:ext cx="145816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1051" y="6216481"/>
            <a:ext cx="1057423" cy="4763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77538" y="4956072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David Cunnington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Canadian Wildlife Service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February 2020</a:t>
            </a:r>
          </a:p>
          <a:p>
            <a:endParaRPr lang="en-CA" dirty="0"/>
          </a:p>
        </p:txBody>
      </p:sp>
      <p:pic>
        <p:nvPicPr>
          <p:cNvPr id="7" name="Picture 6" descr="right_lea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17745">
            <a:off x="6794450" y="289198"/>
            <a:ext cx="2125663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right_leaf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018831">
            <a:off x="3407657" y="4005517"/>
            <a:ext cx="1439863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520" y="5805264"/>
            <a:ext cx="864096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0"/>
            <a:ext cx="8064896" cy="980728"/>
          </a:xfrm>
        </p:spPr>
        <p:txBody>
          <a:bodyPr>
            <a:noAutofit/>
          </a:bodyPr>
          <a:lstStyle/>
          <a:p>
            <a:r>
              <a:rPr lang="en-US" cap="none" dirty="0"/>
              <a:t>W</a:t>
            </a:r>
            <a:r>
              <a:rPr lang="en-US" cap="none" dirty="0" smtClean="0"/>
              <a:t>hat is the Ecological </a:t>
            </a:r>
            <a:r>
              <a:rPr lang="en-US" cap="none" dirty="0"/>
              <a:t>G</a:t>
            </a:r>
            <a:r>
              <a:rPr lang="en-US" cap="none" dirty="0" smtClean="0"/>
              <a:t>ifts </a:t>
            </a:r>
            <a:r>
              <a:rPr lang="en-US" cap="none" dirty="0"/>
              <a:t>P</a:t>
            </a:r>
            <a:r>
              <a:rPr lang="en-US" cap="none" dirty="0" smtClean="0"/>
              <a:t>rogram?</a:t>
            </a:r>
            <a:endParaRPr lang="en-CA" cap="none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539552" y="1772816"/>
            <a:ext cx="8136904" cy="45365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A federal tax incentive program 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that </a:t>
            </a:r>
            <a:r>
              <a:rPr lang="en-US" dirty="0">
                <a:solidFill>
                  <a:schemeClr val="tx1"/>
                </a:solidFill>
              </a:rPr>
              <a:t>offers </a:t>
            </a:r>
            <a:r>
              <a:rPr lang="en-US" sz="1400" dirty="0" smtClean="0">
                <a:solidFill>
                  <a:schemeClr val="tx1"/>
                </a:solidFill>
              </a:rPr>
              <a:t/>
            </a:r>
            <a:br>
              <a:rPr lang="en-US" sz="1400" dirty="0" smtClean="0">
                <a:solidFill>
                  <a:schemeClr val="tx1"/>
                </a:solidFill>
              </a:rPr>
            </a:br>
            <a:r>
              <a:rPr lang="en-US" u="sng" dirty="0" smtClean="0">
                <a:solidFill>
                  <a:schemeClr val="tx1"/>
                </a:solidFill>
              </a:rPr>
              <a:t>income </a:t>
            </a:r>
            <a:r>
              <a:rPr lang="en-US" u="sng" dirty="0">
                <a:solidFill>
                  <a:schemeClr val="tx1"/>
                </a:solidFill>
              </a:rPr>
              <a:t>tax benefits </a:t>
            </a:r>
            <a:r>
              <a:rPr lang="en-US" dirty="0">
                <a:solidFill>
                  <a:schemeClr val="tx1"/>
                </a:solidFill>
              </a:rPr>
              <a:t>to 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u="sng" dirty="0" smtClean="0">
                <a:solidFill>
                  <a:schemeClr val="tx1"/>
                </a:solidFill>
              </a:rPr>
              <a:t>private </a:t>
            </a:r>
            <a:r>
              <a:rPr lang="en-US" u="sng" dirty="0">
                <a:solidFill>
                  <a:schemeClr val="tx1"/>
                </a:solidFill>
              </a:rPr>
              <a:t>and corporate landowners </a:t>
            </a:r>
            <a:r>
              <a:rPr lang="en-US" u="sng" dirty="0" smtClean="0">
                <a:solidFill>
                  <a:schemeClr val="tx1"/>
                </a:solidFill>
              </a:rPr>
              <a:t/>
            </a:r>
            <a:br>
              <a:rPr lang="en-US" u="sng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who donate</a:t>
            </a:r>
          </a:p>
          <a:p>
            <a:pPr marL="0" indent="0" algn="ctr">
              <a:buNone/>
            </a:pPr>
            <a:r>
              <a:rPr lang="en-US" sz="1400" dirty="0" smtClean="0">
                <a:solidFill>
                  <a:schemeClr val="tx1"/>
                </a:solidFill>
              </a:rPr>
              <a:t/>
            </a:r>
            <a:br>
              <a:rPr lang="en-US" sz="1400" dirty="0" smtClean="0">
                <a:solidFill>
                  <a:schemeClr val="tx1"/>
                </a:solidFill>
              </a:rPr>
            </a:br>
            <a:r>
              <a:rPr lang="en-US" u="sng" dirty="0" smtClean="0">
                <a:solidFill>
                  <a:schemeClr val="tx1"/>
                </a:solidFill>
              </a:rPr>
              <a:t>ecologically </a:t>
            </a:r>
            <a:r>
              <a:rPr lang="en-US" u="sng" dirty="0">
                <a:solidFill>
                  <a:schemeClr val="tx1"/>
                </a:solidFill>
              </a:rPr>
              <a:t>sensitive lands and </a:t>
            </a:r>
            <a:r>
              <a:rPr lang="en-US" u="sng" dirty="0" smtClean="0">
                <a:solidFill>
                  <a:schemeClr val="tx1"/>
                </a:solidFill>
              </a:rPr>
              <a:t/>
            </a:r>
            <a:br>
              <a:rPr lang="en-US" u="sng" dirty="0" smtClean="0">
                <a:solidFill>
                  <a:schemeClr val="tx1"/>
                </a:solidFill>
              </a:rPr>
            </a:br>
            <a:r>
              <a:rPr lang="en-US" u="sng" dirty="0" smtClean="0">
                <a:solidFill>
                  <a:schemeClr val="tx1"/>
                </a:solidFill>
              </a:rPr>
              <a:t>partial </a:t>
            </a:r>
            <a:r>
              <a:rPr lang="en-US" u="sng" dirty="0">
                <a:solidFill>
                  <a:schemeClr val="tx1"/>
                </a:solidFill>
              </a:rPr>
              <a:t>interests in lands </a:t>
            </a:r>
            <a:endParaRPr lang="en-US" u="sng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1400" u="sng" dirty="0" smtClean="0">
                <a:solidFill>
                  <a:schemeClr val="tx1"/>
                </a:solidFill>
              </a:rPr>
              <a:t/>
            </a:r>
            <a:br>
              <a:rPr lang="en-US" sz="1400" u="sng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to </a:t>
            </a:r>
            <a:r>
              <a:rPr lang="en-US" u="sng" dirty="0">
                <a:solidFill>
                  <a:schemeClr val="tx1"/>
                </a:solidFill>
              </a:rPr>
              <a:t>qualified </a:t>
            </a:r>
            <a:r>
              <a:rPr lang="en-US" u="sng" dirty="0" smtClean="0">
                <a:solidFill>
                  <a:schemeClr val="tx1"/>
                </a:solidFill>
              </a:rPr>
              <a:t>recipients</a:t>
            </a:r>
            <a:endParaRPr lang="en-CA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59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520" y="5805264"/>
            <a:ext cx="864096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168" y="1916832"/>
            <a:ext cx="3117315" cy="405117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0"/>
            <a:ext cx="8064896" cy="980728"/>
          </a:xfrm>
        </p:spPr>
        <p:txBody>
          <a:bodyPr>
            <a:noAutofit/>
          </a:bodyPr>
          <a:lstStyle/>
          <a:p>
            <a:r>
              <a:rPr lang="en-US" cap="none" dirty="0" smtClean="0"/>
              <a:t>EGP Update</a:t>
            </a:r>
            <a:endParaRPr lang="en-CA" cap="non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4940" y="2042120"/>
            <a:ext cx="3192110" cy="405117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39" y="2186136"/>
            <a:ext cx="3027301" cy="405117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6039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1520" y="5805264"/>
            <a:ext cx="864096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0"/>
            <a:ext cx="8064896" cy="980728"/>
          </a:xfrm>
        </p:spPr>
        <p:txBody>
          <a:bodyPr/>
          <a:lstStyle/>
          <a:p>
            <a:r>
              <a:rPr lang="en-US" sz="3600" dirty="0"/>
              <a:t>EGP Update</a:t>
            </a:r>
            <a:endParaRPr lang="en-CA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539552" y="1700808"/>
            <a:ext cx="4536504" cy="4032448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CA" dirty="0" smtClean="0"/>
              <a:t>Updated publications</a:t>
            </a:r>
          </a:p>
          <a:p>
            <a:pPr>
              <a:lnSpc>
                <a:spcPct val="120000"/>
              </a:lnSpc>
            </a:pPr>
            <a:r>
              <a:rPr lang="en-CA" dirty="0" smtClean="0"/>
              <a:t>Tax for unauthorized change in use or disposition</a:t>
            </a:r>
          </a:p>
          <a:p>
            <a:pPr>
              <a:lnSpc>
                <a:spcPct val="120000"/>
              </a:lnSpc>
            </a:pPr>
            <a:r>
              <a:rPr lang="en-CA" dirty="0" smtClean="0"/>
              <a:t>Gift Survey</a:t>
            </a:r>
          </a:p>
          <a:p>
            <a:pPr>
              <a:lnSpc>
                <a:spcPct val="120000"/>
              </a:lnSpc>
            </a:pPr>
            <a:r>
              <a:rPr lang="en-CA" dirty="0" smtClean="0"/>
              <a:t>Island Trust Conservancy’s 25</a:t>
            </a:r>
            <a:r>
              <a:rPr lang="en-CA" baseline="30000" dirty="0" smtClean="0"/>
              <a:t>th</a:t>
            </a:r>
            <a:r>
              <a:rPr lang="en-CA" dirty="0" smtClean="0"/>
              <a:t> ecogift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5182" y="1340768"/>
            <a:ext cx="3757298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11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1520" y="5805264"/>
            <a:ext cx="864096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216024"/>
            <a:ext cx="8064896" cy="980728"/>
          </a:xfrm>
        </p:spPr>
        <p:txBody>
          <a:bodyPr/>
          <a:lstStyle/>
          <a:p>
            <a:r>
              <a:rPr lang="en-US" sz="3600" dirty="0" smtClean="0"/>
              <a:t>Property Assessments on Conservation Lands</a:t>
            </a:r>
            <a:endParaRPr lang="en-CA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52" y="1160929"/>
            <a:ext cx="4730310" cy="611363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9392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1520" y="5805264"/>
            <a:ext cx="864096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216024"/>
            <a:ext cx="8064896" cy="980728"/>
          </a:xfrm>
        </p:spPr>
        <p:txBody>
          <a:bodyPr/>
          <a:lstStyle/>
          <a:p>
            <a:r>
              <a:rPr lang="en-US" sz="3600" dirty="0" smtClean="0"/>
              <a:t>Property Assessments on Conservation Lands</a:t>
            </a:r>
            <a:endParaRPr lang="en-CA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52" y="668866"/>
            <a:ext cx="4843972" cy="618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38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520" y="5733256"/>
            <a:ext cx="864096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0"/>
          </p:nvPr>
        </p:nvSpPr>
        <p:spPr>
          <a:xfrm>
            <a:off x="225636" y="1844824"/>
            <a:ext cx="5138452" cy="4176464"/>
          </a:xfrm>
        </p:spPr>
        <p:txBody>
          <a:bodyPr>
            <a:normAutofit fontScale="70000" lnSpcReduction="20000"/>
          </a:bodyPr>
          <a:lstStyle/>
          <a:p>
            <a:r>
              <a:rPr lang="en-US" altLang="en-US" dirty="0"/>
              <a:t>Key publications:</a:t>
            </a:r>
          </a:p>
          <a:p>
            <a:pPr lvl="1"/>
            <a:r>
              <a:rPr lang="en-US" altLang="en-US" dirty="0">
                <a:hlinkClick r:id="rId3"/>
              </a:rPr>
              <a:t>Brochure </a:t>
            </a:r>
            <a:endParaRPr lang="en-US" altLang="en-US" dirty="0"/>
          </a:p>
          <a:p>
            <a:pPr lvl="1"/>
            <a:r>
              <a:rPr lang="en-US" altLang="en-US" dirty="0">
                <a:hlinkClick r:id="rId4"/>
              </a:rPr>
              <a:t>Handbook</a:t>
            </a:r>
            <a:endParaRPr lang="en-US" altLang="en-US" dirty="0"/>
          </a:p>
          <a:p>
            <a:pPr lvl="1"/>
            <a:r>
              <a:rPr lang="en-US" altLang="en-US" dirty="0">
                <a:hlinkClick r:id="rId5"/>
              </a:rPr>
              <a:t>Donation and Tax Scenarios</a:t>
            </a:r>
            <a:endParaRPr lang="en-US" altLang="en-US" dirty="0"/>
          </a:p>
          <a:p>
            <a:pPr lvl="1"/>
            <a:r>
              <a:rPr lang="en-US" altLang="en-US" dirty="0">
                <a:hlinkClick r:id="rId6"/>
              </a:rPr>
              <a:t>Engaging an Appraiser</a:t>
            </a:r>
            <a:endParaRPr lang="en-US" altLang="en-US" dirty="0"/>
          </a:p>
          <a:p>
            <a:pPr lvl="1"/>
            <a:r>
              <a:rPr lang="en-US" altLang="en-US" dirty="0">
                <a:hlinkClick r:id="rId7"/>
              </a:rPr>
              <a:t>Application form</a:t>
            </a:r>
            <a:endParaRPr lang="en-US" altLang="en-US" dirty="0"/>
          </a:p>
          <a:p>
            <a:pPr lvl="1"/>
            <a:r>
              <a:rPr lang="en-US" altLang="en-US" dirty="0">
                <a:hlinkClick r:id="rId8"/>
              </a:rPr>
              <a:t>Disposition or Change in Use - What Recipients Need to Know 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>
                <a:hlinkClick r:id="rId9"/>
              </a:rPr>
              <a:t>Ecological Gifts Program Website</a:t>
            </a: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>
              <a:lnSpc>
                <a:spcPct val="120000"/>
              </a:lnSpc>
            </a:pPr>
            <a:r>
              <a:rPr lang="en-US" altLang="en-US" dirty="0"/>
              <a:t>BC coordinator: </a:t>
            </a:r>
            <a:r>
              <a:rPr lang="en-US" altLang="en-US" dirty="0">
                <a:hlinkClick r:id="rId10"/>
              </a:rPr>
              <a:t>David.Cunnington@canada.ca</a:t>
            </a:r>
            <a:r>
              <a:rPr lang="en-US" altLang="en-US" dirty="0"/>
              <a:t>, </a:t>
            </a:r>
            <a:br>
              <a:rPr lang="en-US" altLang="en-US" dirty="0"/>
            </a:br>
            <a:r>
              <a:rPr lang="en-US" altLang="en-US" dirty="0" smtClean="0"/>
              <a:t>cell</a:t>
            </a:r>
            <a:r>
              <a:rPr lang="en-US" altLang="en-US" dirty="0"/>
              <a:t>: 604-329-7716</a:t>
            </a:r>
            <a:endParaRPr lang="en-CA" dirty="0"/>
          </a:p>
          <a:p>
            <a:endParaRPr lang="en-C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089" y="1584395"/>
            <a:ext cx="3384375" cy="452901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86903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_ECCC_Branding_PPT_Template_EN.potx" id="{426B9ED9-5650-45E1-A7BD-0FBD54976D4D}" vid="{84679E34-27DB-4398-8304-F4999F5C3709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ranch xmlns="acbb3e5d-5d9a-41a2-b23c-a652c639d82c" xsi:nil="true"/>
    <URL_x0020_of_x0020_the_x0020_document xmlns="acbb3e5d-5d9a-41a2-b23c-a652c639d82c">
      <Url xsi:nil="true"/>
      <Description xsi:nil="true"/>
    </URL_x0020_of_x0020_the_x0020_document>
    <Zone xmlns="acbb3e5d-5d9a-41a2-b23c-a652c639d82c">AE-VE</Zone>
    <Last_x0020_Updates xmlns="acbb3e5d-5d9a-41a2-b23c-a652c639d82c" xsi:nil="true"/>
    <URL xmlns="acbb3e5d-5d9a-41a2-b23c-a652c639d82c">
      <Url xsi:nil="true"/>
      <Description xsi:nil="true"/>
    </URL>
    <Type_x0020_of_x0020_Document xmlns="acbb3e5d-5d9a-41a2-b23c-a652c639d82c" xsi:nil="true"/>
    <Language xmlns="acbb3e5d-5d9a-41a2-b23c-a652c639d82c">English</Language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D0B20BB41BF245A74357C5242D202F" ma:contentTypeVersion="10" ma:contentTypeDescription="Create a new document." ma:contentTypeScope="" ma:versionID="1d63c453300229499d35ee3cdb122db5">
  <xsd:schema xmlns:xsd="http://www.w3.org/2001/XMLSchema" xmlns:xs="http://www.w3.org/2001/XMLSchema" xmlns:p="http://schemas.microsoft.com/office/2006/metadata/properties" xmlns:ns3="acbb3e5d-5d9a-41a2-b23c-a652c639d82c" xmlns:ns4="b6e7370b-7179-4676-9a6f-0d2482e7e8cc" targetNamespace="http://schemas.microsoft.com/office/2006/metadata/properties" ma:root="true" ma:fieldsID="d0431d3bfc2050b05195e48dfbe7c542" ns3:_="" ns4:_="">
    <xsd:import namespace="acbb3e5d-5d9a-41a2-b23c-a652c639d82c"/>
    <xsd:import namespace="b6e7370b-7179-4676-9a6f-0d2482e7e8cc"/>
    <xsd:element name="properties">
      <xsd:complexType>
        <xsd:sequence>
          <xsd:element name="documentManagement">
            <xsd:complexType>
              <xsd:all>
                <xsd:element ref="ns3:Type_x0020_of_x0020_Document" minOccurs="0"/>
                <xsd:element ref="ns3:Branch" minOccurs="0"/>
                <xsd:element ref="ns3:Zone" minOccurs="0"/>
                <xsd:element ref="ns3:URL" minOccurs="0"/>
                <xsd:element ref="ns3:URL_x0020_of_x0020_the_x0020_document" minOccurs="0"/>
                <xsd:element ref="ns3:Last_x0020_Updates" minOccurs="0"/>
                <xsd:element ref="ns4:SharedWithUsers" minOccurs="0"/>
                <xsd:element ref="ns3:Languag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bb3e5d-5d9a-41a2-b23c-a652c639d82c" elementFormDefault="qualified">
    <xsd:import namespace="http://schemas.microsoft.com/office/2006/documentManagement/types"/>
    <xsd:import namespace="http://schemas.microsoft.com/office/infopath/2007/PartnerControls"/>
    <xsd:element name="Type_x0020_of_x0020_Document" ma:index="9" nillable="true" ma:displayName="Type of Document" ma:format="Dropdown" ma:internalName="Type_x0020_of_x0020_Document">
      <xsd:simpleType>
        <xsd:restriction base="dms:Choice">
          <xsd:enumeration value="Intranet Document Library - Communications Branch"/>
          <xsd:enumeration value="Intranet Document Library - Departmental (Non-Branch Specific)"/>
        </xsd:restriction>
      </xsd:simpleType>
    </xsd:element>
    <xsd:element name="Branch" ma:index="10" nillable="true" ma:displayName="Branch" ma:format="Dropdown" ma:internalName="Branch">
      <xsd:simpleType>
        <xsd:restriction base="dms:Choice">
          <xsd:enumeration value="Audit &amp; Evaluation"/>
          <xsd:enumeration value="Communicaitons"/>
          <xsd:enumeration value="Intranet"/>
        </xsd:restriction>
      </xsd:simpleType>
    </xsd:element>
    <xsd:element name="Zone" ma:index="11" nillable="true" ma:displayName="Zone" ma:default="AE-VE" ma:format="Dropdown" ma:internalName="Zone">
      <xsd:simpleType>
        <xsd:restriction base="dms:Choice">
          <xsd:enumeration value="AE-VE"/>
          <xsd:enumeration value="Communications"/>
          <xsd:enumeration value="Guide"/>
          <xsd:enumeration value="Communautés-Communities"/>
        </xsd:restriction>
      </xsd:simpleType>
    </xsd:element>
    <xsd:element name="URL" ma:index="12" nillable="true" ma:displayName="URL - on Intranet Document Location" ma:description="Please add the link where the document is located on Intranet" ma:format="Hyperlink" ma:internalName="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URL_x0020_of_x0020_the_x0020_document" ma:index="13" nillable="true" ma:displayName="URL of the document" ma:description="Please add document URL." ma:format="Hyperlink" ma:internalName="URL_x0020_of_x0020_the_x0020_document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ast_x0020_Updates" ma:index="14" nillable="true" ma:displayName="Last Updates" ma:format="DateOnly" ma:internalName="Last_x0020_Updates">
      <xsd:simpleType>
        <xsd:restriction base="dms:DateTime"/>
      </xsd:simpleType>
    </xsd:element>
    <xsd:element name="Language" ma:index="16" nillable="true" ma:displayName="Language" ma:default="English" ma:format="Dropdown" ma:internalName="Language">
      <xsd:simpleType>
        <xsd:restriction base="dms:Choice">
          <xsd:enumeration value="English"/>
          <xsd:enumeration value="French"/>
          <xsd:enumeration value="Other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e7370b-7179-4676-9a6f-0d2482e7e8c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8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axOccurs="1" ma:index="4" ma:displayName="Title of Document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7EE8186-2416-4B0E-A857-D7010DDD8F54}">
  <ds:schemaRefs>
    <ds:schemaRef ds:uri="http://purl.org/dc/dcmitype/"/>
    <ds:schemaRef ds:uri="b6e7370b-7179-4676-9a6f-0d2482e7e8cc"/>
    <ds:schemaRef ds:uri="http://schemas.microsoft.com/office/2006/documentManagement/types"/>
    <ds:schemaRef ds:uri="http://purl.org/dc/elements/1.1/"/>
    <ds:schemaRef ds:uri="acbb3e5d-5d9a-41a2-b23c-a652c639d82c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0C1C4DF-9898-4FFF-8F92-8E753690518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667473C-6E91-4489-95C3-5AD57457A3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bb3e5d-5d9a-41a2-b23c-a652c639d82c"/>
    <ds:schemaRef ds:uri="b6e7370b-7179-4676-9a6f-0d2482e7e8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680</TotalTime>
  <Words>227</Words>
  <Application>Microsoft Office PowerPoint</Application>
  <PresentationFormat>On-screen Show (4:3)</PresentationFormat>
  <Paragraphs>46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 Unicode MS</vt:lpstr>
      <vt:lpstr>Arial</vt:lpstr>
      <vt:lpstr>Calibri</vt:lpstr>
      <vt:lpstr>Office Theme</vt:lpstr>
      <vt:lpstr>Custom Design</vt:lpstr>
      <vt:lpstr>1_Custom Design</vt:lpstr>
      <vt:lpstr>2_Custom Design</vt:lpstr>
      <vt:lpstr>Canada’s  ecological gifts program:</vt:lpstr>
      <vt:lpstr>What is the Ecological Gifts Program?</vt:lpstr>
      <vt:lpstr>EGP Update</vt:lpstr>
      <vt:lpstr>EGP Update</vt:lpstr>
      <vt:lpstr>Property Assessments on Conservation Lands</vt:lpstr>
      <vt:lpstr>Property Assessments on Conservation Lands</vt:lpstr>
      <vt:lpstr>Resources</vt:lpstr>
    </vt:vector>
  </TitlesOfParts>
  <Company>Environment Climate Change Canada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Blouin,Maxime [NCR]</dc:creator>
  <cp:lastModifiedBy>Paul McNair</cp:lastModifiedBy>
  <cp:revision>69</cp:revision>
  <dcterms:created xsi:type="dcterms:W3CDTF">2019-01-29T14:33:31Z</dcterms:created>
  <dcterms:modified xsi:type="dcterms:W3CDTF">2021-04-28T21:46:04Z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0x01010075D0B20BB41BF245A74357C5242D202F</vt:lpwstr>
  </property>
</Properties>
</file>