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8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9"/>
  </p:notesMasterIdLst>
  <p:handoutMasterIdLst>
    <p:handoutMasterId r:id="rId30"/>
  </p:handoutMasterIdLst>
  <p:sldIdLst>
    <p:sldId id="256" r:id="rId3"/>
    <p:sldId id="285" r:id="rId4"/>
    <p:sldId id="286" r:id="rId5"/>
    <p:sldId id="288" r:id="rId6"/>
    <p:sldId id="274" r:id="rId7"/>
    <p:sldId id="332" r:id="rId8"/>
    <p:sldId id="314" r:id="rId9"/>
    <p:sldId id="310" r:id="rId10"/>
    <p:sldId id="315" r:id="rId11"/>
    <p:sldId id="307" r:id="rId12"/>
    <p:sldId id="337" r:id="rId13"/>
    <p:sldId id="334" r:id="rId14"/>
    <p:sldId id="303" r:id="rId15"/>
    <p:sldId id="320" r:id="rId16"/>
    <p:sldId id="318" r:id="rId17"/>
    <p:sldId id="335" r:id="rId18"/>
    <p:sldId id="305" r:id="rId19"/>
    <p:sldId id="336" r:id="rId20"/>
    <p:sldId id="297" r:id="rId21"/>
    <p:sldId id="324" r:id="rId22"/>
    <p:sldId id="304" r:id="rId23"/>
    <p:sldId id="339" r:id="rId24"/>
    <p:sldId id="328" r:id="rId25"/>
    <p:sldId id="306" r:id="rId26"/>
    <p:sldId id="280" r:id="rId27"/>
    <p:sldId id="301" r:id="rId2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1" userDrawn="1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3" autoAdjust="0"/>
    <p:restoredTop sz="95027" autoAdjust="0"/>
  </p:normalViewPr>
  <p:slideViewPr>
    <p:cSldViewPr>
      <p:cViewPr varScale="1">
        <p:scale>
          <a:sx n="97" d="100"/>
          <a:sy n="97" d="100"/>
        </p:scale>
        <p:origin x="96" y="128"/>
      </p:cViewPr>
      <p:guideLst>
        <p:guide orient="horz" pos="3521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Karen\Desktop\Wim's%20Survey%20Folder\_Second%20Presentation\Q37-Strategic%20Pla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Karen\Desktop\Wim's%20Survey%20Folder\_Second%20Presentation\Previous%20Files\Graphs%20and%20Pies_results_2019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Karen\Desktop\Wim's%20Survey%20Folder\_Second%20Presentation\Previous%20Files\Graphs%20and%20Pies_results_2019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ren\Desktop\Wim's%20Survey%20Folder\_Second%20Presentation\Previous%20Files\Graphs%20and%20Pies_results_2019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Users\Karen\Desktop\Wim's%20Survey%20Folder\_Second%20Presentation\Q23-25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[Q37-Strategic Plan.xlsx]Sheet2!PivotTable3</c:name>
    <c:fmtId val="7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/>
      <c:pieChart>
        <c:varyColors val="1"/>
        <c:ser>
          <c:idx val="0"/>
          <c:order val="0"/>
          <c:tx>
            <c:strRef>
              <c:f>Sheet2!$B$3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8D4-4059-BF17-A011DD2B24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8D4-4059-BF17-A011DD2B2457}"/>
              </c:ext>
            </c:extLst>
          </c:dPt>
          <c:dLbls>
            <c:dLbl>
              <c:idx val="0"/>
              <c:layout>
                <c:manualLayout>
                  <c:x val="-0.11507228242332652"/>
                  <c:y val="0.1998210119568387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D4-4059-BF17-A011DD2B24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Sheet2!$A$4:$A$6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Sheet2!$B$4:$B$6</c:f>
              <c:numCache>
                <c:formatCode>General</c:formatCode>
                <c:ptCount val="2"/>
                <c:pt idx="0">
                  <c:v>20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D4-4059-BF17-A011DD2B245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lrMapOvr bg1="lt1" tx1="dk1" bg2="lt2" tx2="dk2" accent1="accent1" accent2="accent2" accent3="accent3" accent4="accent4" accent5="accent5" accent6="accent6" hlink="hlink" folHlink="folHlink"/>
  <c:pivotSource>
    <c:name>[Graphs and Pies_results-Sheets.xlsx]First Nation Relation!PivotTable15</c:name>
    <c:fmtId val="11"/>
  </c:pivotSource>
  <c:chart>
    <c:autoTitleDeleted val="1"/>
    <c:pivotFmts>
      <c:pivotFmt>
        <c:idx val="0"/>
        <c:dLbl>
          <c:idx val="0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layout>
            <c:manualLayout>
              <c:x val="0.2171839180000977"/>
              <c:y val="1.1331735706949675E-2"/>
            </c:manualLayout>
          </c:layout>
          <c:tx>
            <c:rich>
              <a:bodyPr/>
              <a:lstStyle/>
              <a:p>
                <a:r>
                  <a:rPr lang="en-US" sz="2800" b="1">
                    <a:solidFill>
                      <a:schemeClr val="bg1"/>
                    </a:solidFill>
                  </a:rPr>
                  <a:t>Yes:</a:t>
                </a:r>
              </a:p>
              <a:p>
                <a:r>
                  <a:rPr lang="en-US" sz="2800" b="1">
                    <a:solidFill>
                      <a:schemeClr val="bg1"/>
                    </a:solidFill>
                  </a:rPr>
                  <a:t>45%</a:t>
                </a:r>
              </a:p>
            </c:rich>
          </c:tx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howDataLabelsRange val="0"/>
            </c:ext>
          </c:extLst>
        </c:dLbl>
      </c:pivotFmt>
      <c:pivotFmt>
        <c:idx val="3"/>
        <c:dLbl>
          <c:idx val="0"/>
          <c:layout>
            <c:manualLayout>
              <c:x val="-0.2366558748684334"/>
              <c:y val="-1.9584617140248773E-2"/>
            </c:manualLayout>
          </c:layout>
          <c:tx>
            <c:rich>
              <a:bodyPr/>
              <a:lstStyle/>
              <a:p>
                <a:pPr algn="ctr" rtl="0">
                  <a:defRPr lang="en-US"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No: 55%</a:t>
                </a:r>
              </a:p>
            </c:rich>
          </c:tx>
          <c:spPr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howDataLabelsRange val="0"/>
            </c:ext>
          </c:extLst>
        </c:dLbl>
      </c:pivotFmt>
      <c:pivotFmt>
        <c:idx val="4"/>
        <c:marker>
          <c:symbol val="none"/>
        </c:marker>
        <c:dLbl>
          <c:idx val="0"/>
          <c:spPr/>
          <c:txPr>
            <a:bodyPr/>
            <a:lstStyle/>
            <a:p>
              <a:pPr algn="ctr" rtl="0"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dLbl>
          <c:idx val="0"/>
          <c:layout>
            <c:manualLayout>
              <c:x val="-0.2366558748684334"/>
              <c:y val="-1.9584617140248773E-2"/>
            </c:manualLayout>
          </c:layout>
          <c:tx>
            <c:rich>
              <a:bodyPr/>
              <a:lstStyle/>
              <a:p>
                <a:pPr algn="ctr" rtl="0">
                  <a:defRPr lang="en-US"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No: 55%</a:t>
                </a:r>
              </a:p>
            </c:rich>
          </c:tx>
          <c:spPr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howDataLabelsRange val="0"/>
            </c:ext>
          </c:extLst>
        </c:dLbl>
      </c:pivotFmt>
      <c:pivotFmt>
        <c:idx val="6"/>
        <c:dLbl>
          <c:idx val="0"/>
          <c:layout>
            <c:manualLayout>
              <c:x val="0.2171839180000977"/>
              <c:y val="1.1331735706949675E-2"/>
            </c:manualLayout>
          </c:layout>
          <c:tx>
            <c:rich>
              <a:bodyPr/>
              <a:lstStyle/>
              <a:p>
                <a:r>
                  <a:rPr lang="en-US" sz="2800" b="1">
                    <a:solidFill>
                      <a:schemeClr val="bg1"/>
                    </a:solidFill>
                  </a:rPr>
                  <a:t>Yes:</a:t>
                </a:r>
              </a:p>
              <a:p>
                <a:r>
                  <a:rPr lang="en-US" sz="2800" b="1">
                    <a:solidFill>
                      <a:schemeClr val="bg1"/>
                    </a:solidFill>
                  </a:rPr>
                  <a:t>45%</a:t>
                </a:r>
              </a:p>
            </c:rich>
          </c:tx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howDataLabelsRange val="0"/>
            </c:ext>
          </c:extLst>
        </c:dLbl>
      </c:pivotFmt>
      <c:pivotFmt>
        <c:idx val="7"/>
        <c:marker>
          <c:symbol val="none"/>
        </c:marker>
        <c:dLbl>
          <c:idx val="0"/>
          <c:spPr/>
          <c:txPr>
            <a:bodyPr/>
            <a:lstStyle/>
            <a:p>
              <a:pPr algn="ctr" rtl="0"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dLbl>
          <c:idx val="0"/>
          <c:layout>
            <c:manualLayout>
              <c:x val="-0.2366558748684334"/>
              <c:y val="-1.9584617140248773E-2"/>
            </c:manualLayout>
          </c:layout>
          <c:tx>
            <c:rich>
              <a:bodyPr/>
              <a:lstStyle/>
              <a:p>
                <a:pPr algn="ctr" rtl="0">
                  <a:defRPr lang="en-US"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No: 55%</a:t>
                </a:r>
              </a:p>
            </c:rich>
          </c:tx>
          <c:spPr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howDataLabelsRange val="0"/>
            </c:ext>
          </c:extLst>
        </c:dLbl>
      </c:pivotFmt>
      <c:pivotFmt>
        <c:idx val="9"/>
        <c:dLbl>
          <c:idx val="0"/>
          <c:layout>
            <c:manualLayout>
              <c:x val="0.2171839180000977"/>
              <c:y val="1.1331735706949675E-2"/>
            </c:manualLayout>
          </c:layout>
          <c:tx>
            <c:rich>
              <a:bodyPr/>
              <a:lstStyle/>
              <a:p>
                <a:r>
                  <a:rPr lang="en-US" sz="2800" b="1">
                    <a:solidFill>
                      <a:schemeClr val="bg1"/>
                    </a:solidFill>
                  </a:rPr>
                  <a:t>Yes:</a:t>
                </a:r>
              </a:p>
              <a:p>
                <a:r>
                  <a:rPr lang="en-US" sz="2800" b="1">
                    <a:solidFill>
                      <a:schemeClr val="bg1"/>
                    </a:solidFill>
                  </a:rPr>
                  <a:t>45%</a:t>
                </a:r>
              </a:p>
            </c:rich>
          </c:tx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howDataLabelsRange val="0"/>
            </c:ext>
          </c:extLst>
        </c:dLbl>
      </c:pivotFmt>
    </c:pivotFmts>
    <c:plotArea>
      <c:layout>
        <c:manualLayout>
          <c:layoutTarget val="inner"/>
          <c:xMode val="edge"/>
          <c:yMode val="edge"/>
          <c:x val="0.22877883919332417"/>
          <c:y val="4.710144927536232E-2"/>
          <c:w val="0.57347526990598252"/>
          <c:h val="0.9209888166153144"/>
        </c:manualLayout>
      </c:layout>
      <c:pieChart>
        <c:varyColors val="1"/>
        <c:ser>
          <c:idx val="0"/>
          <c:order val="0"/>
          <c:tx>
            <c:strRef>
              <c:f>'First Nation Relation'!$B$1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2BC-4B02-8870-5D55876E8EB5}"/>
              </c:ext>
            </c:extLst>
          </c:dPt>
          <c:dLbls>
            <c:dLbl>
              <c:idx val="0"/>
              <c:layout>
                <c:manualLayout>
                  <c:x val="-0.2366558748684334"/>
                  <c:y val="-1.9584617140248773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No: 65%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2BC-4B02-8870-5D55876E8EB5}"/>
                </c:ext>
              </c:extLst>
            </c:dLbl>
            <c:dLbl>
              <c:idx val="1"/>
              <c:layout>
                <c:manualLayout>
                  <c:x val="0.2171839180000977"/>
                  <c:y val="1.1331735706949675E-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Yes:</a:t>
                    </a:r>
                  </a:p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35%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2BC-4B02-8870-5D55876E8E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 rtl="0"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'First Nation Relation'!$A$2:$A$4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'First Nation Relation'!$B$2:$B$4</c:f>
              <c:numCache>
                <c:formatCode>General</c:formatCode>
                <c:ptCount val="2"/>
                <c:pt idx="0">
                  <c:v>23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BC-4B02-8870-5D55876E8EB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Protect!$B$1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Protect!$A$2:$A$9</c:f>
              <c:strCache>
                <c:ptCount val="8"/>
                <c:pt idx="0">
                  <c:v>natural habitats</c:v>
                </c:pt>
                <c:pt idx="1">
                  <c:v>forests</c:v>
                </c:pt>
                <c:pt idx="2">
                  <c:v>wetlands</c:v>
                </c:pt>
                <c:pt idx="3">
                  <c:v>species at risk</c:v>
                </c:pt>
                <c:pt idx="4">
                  <c:v>waterways</c:v>
                </c:pt>
                <c:pt idx="5">
                  <c:v>recreational areas</c:v>
                </c:pt>
                <c:pt idx="6">
                  <c:v>open spaces</c:v>
                </c:pt>
                <c:pt idx="7">
                  <c:v>grasslands</c:v>
                </c:pt>
              </c:strCache>
            </c:strRef>
          </c:cat>
          <c:val>
            <c:numRef>
              <c:f>Protect!$B$2:$B$9</c:f>
              <c:numCache>
                <c:formatCode>General</c:formatCode>
                <c:ptCount val="8"/>
                <c:pt idx="0">
                  <c:v>65</c:v>
                </c:pt>
                <c:pt idx="1">
                  <c:v>65</c:v>
                </c:pt>
                <c:pt idx="2">
                  <c:v>60</c:v>
                </c:pt>
                <c:pt idx="3">
                  <c:v>56</c:v>
                </c:pt>
                <c:pt idx="4">
                  <c:v>36</c:v>
                </c:pt>
                <c:pt idx="5">
                  <c:v>31</c:v>
                </c:pt>
                <c:pt idx="6">
                  <c:v>16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65-4BD5-8AEE-93F743910A06}"/>
            </c:ext>
          </c:extLst>
        </c:ser>
        <c:ser>
          <c:idx val="1"/>
          <c:order val="1"/>
          <c:tx>
            <c:strRef>
              <c:f>Protect!$C$1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Protect!$A$2:$A$9</c:f>
              <c:strCache>
                <c:ptCount val="8"/>
                <c:pt idx="0">
                  <c:v>natural habitats</c:v>
                </c:pt>
                <c:pt idx="1">
                  <c:v>forests</c:v>
                </c:pt>
                <c:pt idx="2">
                  <c:v>wetlands</c:v>
                </c:pt>
                <c:pt idx="3">
                  <c:v>species at risk</c:v>
                </c:pt>
                <c:pt idx="4">
                  <c:v>waterways</c:v>
                </c:pt>
                <c:pt idx="5">
                  <c:v>recreational areas</c:v>
                </c:pt>
                <c:pt idx="6">
                  <c:v>open spaces</c:v>
                </c:pt>
                <c:pt idx="7">
                  <c:v>grasslands</c:v>
                </c:pt>
              </c:strCache>
            </c:strRef>
          </c:cat>
          <c:val>
            <c:numRef>
              <c:f>Protect!$C$2:$C$9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24</c:v>
                </c:pt>
                <c:pt idx="5">
                  <c:v>25</c:v>
                </c:pt>
                <c:pt idx="6">
                  <c:v>22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65-4BD5-8AEE-93F743910A06}"/>
            </c:ext>
          </c:extLst>
        </c:ser>
        <c:ser>
          <c:idx val="2"/>
          <c:order val="2"/>
          <c:tx>
            <c:strRef>
              <c:f>Protect!$D$1</c:f>
              <c:strCache>
                <c:ptCount val="1"/>
                <c:pt idx="0">
                  <c:v>not reported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Protect!$A$2:$A$9</c:f>
              <c:strCache>
                <c:ptCount val="8"/>
                <c:pt idx="0">
                  <c:v>natural habitats</c:v>
                </c:pt>
                <c:pt idx="1">
                  <c:v>forests</c:v>
                </c:pt>
                <c:pt idx="2">
                  <c:v>wetlands</c:v>
                </c:pt>
                <c:pt idx="3">
                  <c:v>species at risk</c:v>
                </c:pt>
                <c:pt idx="4">
                  <c:v>waterways</c:v>
                </c:pt>
                <c:pt idx="5">
                  <c:v>recreational areas</c:v>
                </c:pt>
                <c:pt idx="6">
                  <c:v>open spaces</c:v>
                </c:pt>
                <c:pt idx="7">
                  <c:v>grasslands</c:v>
                </c:pt>
              </c:strCache>
            </c:strRef>
          </c:cat>
          <c:val>
            <c:numRef>
              <c:f>Protect!$D$2:$D$9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10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65-4BD5-8AEE-93F743910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06115584"/>
        <c:axId val="206117120"/>
      </c:barChart>
      <c:catAx>
        <c:axId val="206115584"/>
        <c:scaling>
          <c:orientation val="minMax"/>
        </c:scaling>
        <c:delete val="0"/>
        <c:axPos val="b"/>
        <c:numFmt formatCode="General" sourceLinked="0"/>
        <c:majorTickMark val="none"/>
        <c:minorTickMark val="cross"/>
        <c:tickLblPos val="nextTo"/>
        <c:spPr>
          <a:noFill/>
          <a:ln w="9525" cap="flat" cmpd="sng" algn="ctr">
            <a:solidFill>
              <a:srgbClr val="652825">
                <a:tint val="75000"/>
                <a:shade val="95000"/>
                <a:satMod val="105000"/>
              </a:srgb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17120"/>
        <c:crosses val="autoZero"/>
        <c:auto val="1"/>
        <c:lblAlgn val="ctr"/>
        <c:lblOffset val="100"/>
        <c:noMultiLvlLbl val="0"/>
      </c:catAx>
      <c:valAx>
        <c:axId val="2061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1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378383029990071E-2"/>
          <c:y val="2.2008572564762578E-2"/>
          <c:w val="0.9149356740243535"/>
          <c:h val="0.97799142743523737"/>
        </c:manualLayout>
      </c:layout>
      <c:pieChart>
        <c:varyColors val="1"/>
        <c:ser>
          <c:idx val="0"/>
          <c:order val="0"/>
          <c:spPr>
            <a:ln>
              <a:solidFill>
                <a:srgbClr val="000000"/>
              </a:solidFill>
            </a:ln>
            <a:effectLst/>
          </c:spPr>
          <c:explosion val="10"/>
          <c:dPt>
            <c:idx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F9-4A95-8094-D14DE43D3D5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F9-4A95-8094-D14DE43D3D5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F9-4A95-8094-D14DE43D3D5A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6F9-4A95-8094-D14DE43D3D5A}"/>
              </c:ext>
            </c:extLst>
          </c:dPt>
          <c:dLbls>
            <c:dLbl>
              <c:idx val="0"/>
              <c:layout>
                <c:manualLayout>
                  <c:x val="0.19686152188417594"/>
                  <c:y val="-0.2184921951329651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ysClr val="windowText" lastClr="000000"/>
                        </a:solidFill>
                      </a:rPr>
                      <a:t>conservation easements &amp; covenants
</a:t>
                    </a:r>
                    <a:r>
                      <a:rPr lang="en-US" b="1" dirty="0">
                        <a:solidFill>
                          <a:sysClr val="windowText" lastClr="000000"/>
                        </a:solidFill>
                      </a:rPr>
                      <a:t>42%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6F9-4A95-8094-D14DE43D3D5A}"/>
                </c:ext>
              </c:extLst>
            </c:dLbl>
            <c:dLbl>
              <c:idx val="1"/>
              <c:layout>
                <c:manualLayout>
                  <c:x val="-0.11863800901933684"/>
                  <c:y val="0.2211286580058387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fee simple acquisition
</a:t>
                    </a:r>
                    <a:r>
                      <a:rPr lang="en-US" b="1" dirty="0"/>
                      <a:t>38%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6F9-4A95-8094-D14DE43D3D5A}"/>
                </c:ext>
              </c:extLst>
            </c:dLbl>
            <c:dLbl>
              <c:idx val="2"/>
              <c:layout>
                <c:manualLayout>
                  <c:x val="0"/>
                  <c:y val="-3.398106552352271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management agreements
</a:t>
                    </a:r>
                    <a:r>
                      <a:rPr lang="en-US" b="1" dirty="0"/>
                      <a:t>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6F9-4A95-8094-D14DE43D3D5A}"/>
                </c:ext>
              </c:extLst>
            </c:dLbl>
            <c:dLbl>
              <c:idx val="3"/>
              <c:layout>
                <c:manualLayout>
                  <c:x val="-3.2543668895076367E-3"/>
                  <c:y val="3.64676650461853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stewarding for another organization
</a:t>
                    </a:r>
                    <a:r>
                      <a:rPr lang="en-US" b="1" dirty="0"/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6F9-4A95-8094-D14DE43D3D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'Average Number acres Protected'!$A$2:$A$5</c:f>
              <c:strCache>
                <c:ptCount val="4"/>
                <c:pt idx="0">
                  <c:v>conservation easements &amp; covenants</c:v>
                </c:pt>
                <c:pt idx="1">
                  <c:v>fee simple acquisition</c:v>
                </c:pt>
                <c:pt idx="2">
                  <c:v>management agreements</c:v>
                </c:pt>
                <c:pt idx="3">
                  <c:v>stewarding for another organization</c:v>
                </c:pt>
              </c:strCache>
            </c:strRef>
          </c:cat>
          <c:val>
            <c:numRef>
              <c:f>'Average Number acres Protected'!$B$2:$B$5</c:f>
              <c:numCache>
                <c:formatCode>General</c:formatCode>
                <c:ptCount val="4"/>
                <c:pt idx="0">
                  <c:v>79658.3</c:v>
                </c:pt>
                <c:pt idx="1">
                  <c:v>42254</c:v>
                </c:pt>
                <c:pt idx="2">
                  <c:v>2185</c:v>
                </c:pt>
                <c:pt idx="3">
                  <c:v>10731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6F9-4A95-8094-D14DE43D3D5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12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42907584147404E-2"/>
          <c:y val="5.4822934332808666E-2"/>
          <c:w val="0.98057092415852598"/>
          <c:h val="0.78979739436377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'LT Challenges'!$J$1</c:f>
              <c:strCache>
                <c:ptCount val="1"/>
                <c:pt idx="0">
                  <c:v>greatly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3"/>
              <c:layout>
                <c:manualLayout>
                  <c:x val="-8.7868920603662688E-4"/>
                  <c:y val="1.6954226758178226E-4"/>
                </c:manualLayout>
              </c:layout>
              <c:tx>
                <c:rich>
                  <a:bodyPr/>
                  <a:lstStyle/>
                  <a:p>
                    <a:fld id="{DCAE6985-B4EF-46A4-A7CE-5EBF20419E9D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997-493F-B6B1-86A6969FA56F}"/>
                </c:ext>
              </c:extLst>
            </c:dLbl>
            <c:dLbl>
              <c:idx val="4"/>
              <c:layout>
                <c:manualLayout>
                  <c:x val="-8.7868920603662688E-4"/>
                  <c:y val="1.1843199218807204E-2"/>
                </c:manualLayout>
              </c:layout>
              <c:tx>
                <c:rich>
                  <a:bodyPr/>
                  <a:lstStyle/>
                  <a:p>
                    <a:fld id="{C9534A59-9847-4041-8335-968FAC9D5F79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97-493F-B6B1-86A6969FA5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'LT Challenges'!$I$2:$I$6</c:f>
              <c:strCache>
                <c:ptCount val="5"/>
                <c:pt idx="0">
                  <c:v>limited staff and time</c:v>
                </c:pt>
                <c:pt idx="1">
                  <c:v>funding constraints</c:v>
                </c:pt>
                <c:pt idx="2">
                  <c:v>limited resources to hire consultants</c:v>
                </c:pt>
                <c:pt idx="3">
                  <c:v>confidentiality constraints</c:v>
                </c:pt>
                <c:pt idx="4">
                  <c:v>not having the right equipment</c:v>
                </c:pt>
              </c:strCache>
            </c:strRef>
          </c:cat>
          <c:val>
            <c:numRef>
              <c:f>'LT Challenges'!$J$2:$J$6</c:f>
              <c:numCache>
                <c:formatCode>General</c:formatCode>
                <c:ptCount val="5"/>
                <c:pt idx="0">
                  <c:v>16</c:v>
                </c:pt>
                <c:pt idx="1">
                  <c:v>16</c:v>
                </c:pt>
                <c:pt idx="2">
                  <c:v>14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97-493F-B6B1-86A6969FA56F}"/>
            </c:ext>
          </c:extLst>
        </c:ser>
        <c:ser>
          <c:idx val="1"/>
          <c:order val="1"/>
          <c:tx>
            <c:strRef>
              <c:f>'LT Challenges'!$K$1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3"/>
              <c:layout>
                <c:manualLayout>
                  <c:x val="0"/>
                  <c:y val="5.99314656336716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97-493F-B6B1-86A6969FA5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'LT Challenges'!$I$2:$I$6</c:f>
              <c:strCache>
                <c:ptCount val="5"/>
                <c:pt idx="0">
                  <c:v>limited staff and time</c:v>
                </c:pt>
                <c:pt idx="1">
                  <c:v>funding constraints</c:v>
                </c:pt>
                <c:pt idx="2">
                  <c:v>limited resources to hire consultants</c:v>
                </c:pt>
                <c:pt idx="3">
                  <c:v>confidentiality constraints</c:v>
                </c:pt>
                <c:pt idx="4">
                  <c:v>not having the right equipment</c:v>
                </c:pt>
              </c:strCache>
            </c:strRef>
          </c:cat>
          <c:val>
            <c:numRef>
              <c:f>'LT Challenges'!$K$2:$K$6</c:f>
              <c:numCache>
                <c:formatCode>General</c:formatCode>
                <c:ptCount val="5"/>
                <c:pt idx="0">
                  <c:v>23</c:v>
                </c:pt>
                <c:pt idx="1">
                  <c:v>17</c:v>
                </c:pt>
                <c:pt idx="2">
                  <c:v>8</c:v>
                </c:pt>
                <c:pt idx="3">
                  <c:v>3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97-493F-B6B1-86A6969FA56F}"/>
            </c:ext>
          </c:extLst>
        </c:ser>
        <c:ser>
          <c:idx val="2"/>
          <c:order val="2"/>
          <c:tx>
            <c:strRef>
              <c:f>'LT Challenges'!$L$1</c:f>
              <c:strCache>
                <c:ptCount val="1"/>
                <c:pt idx="0">
                  <c:v>almost never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'LT Challenges'!$I$2:$I$6</c:f>
              <c:strCache>
                <c:ptCount val="5"/>
                <c:pt idx="0">
                  <c:v>limited staff and time</c:v>
                </c:pt>
                <c:pt idx="1">
                  <c:v>funding constraints</c:v>
                </c:pt>
                <c:pt idx="2">
                  <c:v>limited resources to hire consultants</c:v>
                </c:pt>
                <c:pt idx="3">
                  <c:v>confidentiality constraints</c:v>
                </c:pt>
                <c:pt idx="4">
                  <c:v>not having the right equipment</c:v>
                </c:pt>
              </c:strCache>
            </c:strRef>
          </c:cat>
          <c:val>
            <c:numRef>
              <c:f>'LT Challenges'!$L$2:$L$6</c:f>
              <c:numCache>
                <c:formatCode>General</c:formatCode>
                <c:ptCount val="5"/>
                <c:pt idx="0">
                  <c:v>19</c:v>
                </c:pt>
                <c:pt idx="1">
                  <c:v>23</c:v>
                </c:pt>
                <c:pt idx="2">
                  <c:v>30</c:v>
                </c:pt>
                <c:pt idx="3">
                  <c:v>23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97-493F-B6B1-86A6969FA56F}"/>
            </c:ext>
          </c:extLst>
        </c:ser>
        <c:ser>
          <c:idx val="3"/>
          <c:order val="3"/>
          <c:tx>
            <c:strRef>
              <c:f>'LT Challenges'!$M$1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'LT Challenges'!$I$2:$I$6</c:f>
              <c:strCache>
                <c:ptCount val="5"/>
                <c:pt idx="0">
                  <c:v>limited staff and time</c:v>
                </c:pt>
                <c:pt idx="1">
                  <c:v>funding constraints</c:v>
                </c:pt>
                <c:pt idx="2">
                  <c:v>limited resources to hire consultants</c:v>
                </c:pt>
                <c:pt idx="3">
                  <c:v>confidentiality constraints</c:v>
                </c:pt>
                <c:pt idx="4">
                  <c:v>not having the right equipment</c:v>
                </c:pt>
              </c:strCache>
            </c:strRef>
          </c:cat>
          <c:val>
            <c:numRef>
              <c:f>'LT Challenges'!$M$2:$M$6</c:f>
              <c:numCache>
                <c:formatCode>General</c:formatCode>
                <c:ptCount val="5"/>
                <c:pt idx="0">
                  <c:v>9</c:v>
                </c:pt>
                <c:pt idx="1">
                  <c:v>11</c:v>
                </c:pt>
                <c:pt idx="2">
                  <c:v>15</c:v>
                </c:pt>
                <c:pt idx="3">
                  <c:v>40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97-493F-B6B1-86A6969FA56F}"/>
            </c:ext>
          </c:extLst>
        </c:ser>
        <c:ser>
          <c:idx val="4"/>
          <c:order val="4"/>
          <c:tx>
            <c:strRef>
              <c:f>'LT Challenges'!$N$1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i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'LT Challenges'!$I$2:$I$6</c:f>
              <c:strCache>
                <c:ptCount val="5"/>
                <c:pt idx="0">
                  <c:v>limited staff and time</c:v>
                </c:pt>
                <c:pt idx="1">
                  <c:v>funding constraints</c:v>
                </c:pt>
                <c:pt idx="2">
                  <c:v>limited resources to hire consultants</c:v>
                </c:pt>
                <c:pt idx="3">
                  <c:v>confidentiality constraints</c:v>
                </c:pt>
                <c:pt idx="4">
                  <c:v>not having the right equipment</c:v>
                </c:pt>
              </c:strCache>
            </c:strRef>
          </c:cat>
          <c:val>
            <c:numRef>
              <c:f>'LT Challenges'!$N$2:$N$6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7-7997-493F-B6B1-86A6969FA56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4925184"/>
        <c:axId val="206454784"/>
      </c:barChart>
      <c:catAx>
        <c:axId val="204925184"/>
        <c:scaling>
          <c:orientation val="minMax"/>
        </c:scaling>
        <c:delete val="0"/>
        <c:axPos val="b"/>
        <c:numFmt formatCode="General" sourceLinked="0"/>
        <c:majorTickMark val="cross"/>
        <c:minorTickMark val="none"/>
        <c:tickLblPos val="nextTo"/>
        <c:spPr>
          <a:ln w="38100" cmpd="sng">
            <a:solidFill>
              <a:schemeClr val="tx1"/>
            </a:solidFill>
          </a:ln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06454784"/>
        <c:crosses val="autoZero"/>
        <c:auto val="1"/>
        <c:lblAlgn val="ctr"/>
        <c:lblOffset val="100"/>
        <c:noMultiLvlLbl val="0"/>
      </c:catAx>
      <c:valAx>
        <c:axId val="2064547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4925184"/>
        <c:crosses val="autoZero"/>
        <c:crossBetween val="between"/>
      </c:valAx>
    </c:plotArea>
    <c:legend>
      <c:legendPos val="t"/>
      <c:legendEntry>
        <c:idx val="3"/>
        <c:txPr>
          <a:bodyPr/>
          <a:lstStyle/>
          <a:p>
            <a:pPr>
              <a:defRPr sz="2000" i="0"/>
            </a:pPr>
            <a:endParaRPr lang="en-US"/>
          </a:p>
        </c:txPr>
      </c:legendEntry>
      <c:legendEntry>
        <c:idx val="4"/>
        <c:delete val="1"/>
      </c:legendEntry>
      <c:layout>
        <c:manualLayout>
          <c:xMode val="edge"/>
          <c:yMode val="edge"/>
          <c:x val="2.6918194716374161E-2"/>
          <c:y val="0.16655975285142774"/>
          <c:w val="0.43977596821448056"/>
          <c:h val="5.5678325341715171E-2"/>
        </c:manualLayout>
      </c:layout>
      <c:overlay val="1"/>
      <c:spPr>
        <a:ln w="6350"/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194739866165262"/>
          <c:y val="0.13095344407262582"/>
          <c:w val="0.52010424767618413"/>
          <c:h val="0.8690465559273742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36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>
        <a:lumMod val="85000"/>
      </a:sys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676025845633126"/>
          <c:y val="9.9188307160190795E-2"/>
          <c:w val="0.50647948308733748"/>
          <c:h val="0.84413266017684307"/>
        </c:manualLayout>
      </c:layout>
      <c:pieChart>
        <c:varyColors val="1"/>
        <c:ser>
          <c:idx val="0"/>
          <c:order val="0"/>
          <c:tx>
            <c:strRef>
              <c:f>Sheet2!$C$1</c:f>
              <c:strCache>
                <c:ptCount val="1"/>
                <c:pt idx="0">
                  <c:v>Those who said yes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F2F-4E29-9918-CC64BA9797C8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F2F-4E29-9918-CC64BA9797C8}"/>
              </c:ext>
            </c:extLst>
          </c:dPt>
          <c:dLbls>
            <c:dLbl>
              <c:idx val="0"/>
              <c:layout>
                <c:manualLayout>
                  <c:x val="-0.22459142607174104"/>
                  <c:y val="-2.716025080198308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2F-4E29-9918-CC64BA9797C8}"/>
                </c:ext>
              </c:extLst>
            </c:dLbl>
            <c:dLbl>
              <c:idx val="1"/>
              <c:layout>
                <c:manualLayout>
                  <c:x val="0.22459142607174104"/>
                  <c:y val="8.641732283464567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2F-4E29-9918-CC64BA979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(Sheet2!$C$50,Sheet2!$C$51)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2F-4E29-9918-CC64BA9797C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Sheet2!$C$1</c:f>
              <c:strCache>
                <c:ptCount val="1"/>
                <c:pt idx="0">
                  <c:v>Those who said yes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7CA-4B75-9036-FA7664EF7ACB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7CA-4B75-9036-FA7664EF7ACB}"/>
              </c:ext>
            </c:extLst>
          </c:dPt>
          <c:dLbls>
            <c:dLbl>
              <c:idx val="0"/>
              <c:layout>
                <c:manualLayout>
                  <c:x val="-8.2924920554481849E-2"/>
                  <c:y val="0.1454844470081431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CA-4B75-9036-FA7664EF7ACB}"/>
                </c:ext>
              </c:extLst>
            </c:dLbl>
            <c:dLbl>
              <c:idx val="1"/>
              <c:layout>
                <c:manualLayout>
                  <c:x val="0.11348031496062987"/>
                  <c:y val="-0.1666666666666666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CA-4B75-9036-FA7664EF7A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(Sheet2!$C$50,Sheet2!$C$51)</c:f>
              <c:numCache>
                <c:formatCode>0%</c:formatCode>
                <c:ptCount val="2"/>
                <c:pt idx="0">
                  <c:v>9.5238095238095233E-2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CA-4B75-9036-FA7664EF7AC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5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A1A63-C78D-4D6F-87BA-07868B993AFE}" type="doc">
      <dgm:prSet loTypeId="urn:microsoft.com/office/officeart/2005/8/layout/radial6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CA"/>
        </a:p>
      </dgm:t>
    </dgm:pt>
    <dgm:pt modelId="{CB9CC043-174E-4F5C-9CC4-5990F0C2BBE4}">
      <dgm:prSet phldrT="[Text]"/>
      <dgm:spPr/>
      <dgm:t>
        <a:bodyPr/>
        <a:lstStyle/>
        <a:p>
          <a:r>
            <a:rPr lang="en-CA" b="0" i="1" dirty="0"/>
            <a:t>What is the </a:t>
          </a:r>
          <a:r>
            <a:rPr lang="en-US" i="1" dirty="0"/>
            <a:t>current state of Land Trusts in Canada</a:t>
          </a:r>
          <a:r>
            <a:rPr lang="en-CA" b="0" i="1" dirty="0"/>
            <a:t> (</a:t>
          </a:r>
          <a:r>
            <a:rPr lang="en-CA" b="1" i="1" dirty="0"/>
            <a:t>N=70</a:t>
          </a:r>
          <a:r>
            <a:rPr lang="en-CA" b="0" i="1" dirty="0"/>
            <a:t>)?</a:t>
          </a:r>
        </a:p>
      </dgm:t>
    </dgm:pt>
    <dgm:pt modelId="{73942854-9FD1-476D-B904-5A148202405D}" type="parTrans" cxnId="{D5AC97A6-6D70-4547-8E92-E6D51B3D35AE}">
      <dgm:prSet/>
      <dgm:spPr/>
      <dgm:t>
        <a:bodyPr/>
        <a:lstStyle/>
        <a:p>
          <a:endParaRPr lang="en-CA"/>
        </a:p>
      </dgm:t>
    </dgm:pt>
    <dgm:pt modelId="{C4E95687-2417-4661-A6D6-93D0E51C1810}" type="sibTrans" cxnId="{D5AC97A6-6D70-4547-8E92-E6D51B3D35AE}">
      <dgm:prSet/>
      <dgm:spPr/>
      <dgm:t>
        <a:bodyPr/>
        <a:lstStyle/>
        <a:p>
          <a:endParaRPr lang="en-CA"/>
        </a:p>
      </dgm:t>
    </dgm:pt>
    <dgm:pt modelId="{B419F1B5-925F-483E-901E-62937462BBE9}">
      <dgm:prSet phldrT="[Text]" custT="1"/>
      <dgm:spPr>
        <a:solidFill>
          <a:srgbClr val="00B0F0"/>
        </a:solidFill>
      </dgm:spPr>
      <dgm:t>
        <a:bodyPr/>
        <a:lstStyle/>
        <a:p>
          <a:r>
            <a:rPr lang="en-CA" sz="2400" b="1" dirty="0"/>
            <a:t>1</a:t>
          </a:r>
          <a:r>
            <a:rPr lang="en-CA" sz="2400" b="0" dirty="0"/>
            <a:t>. Who are the Land Trusts</a:t>
          </a:r>
        </a:p>
      </dgm:t>
    </dgm:pt>
    <dgm:pt modelId="{0DC65D50-51F5-4146-9F70-FBB554ED370D}" type="parTrans" cxnId="{E1C69106-F30A-4732-96B5-6E11C582DD3B}">
      <dgm:prSet/>
      <dgm:spPr/>
      <dgm:t>
        <a:bodyPr/>
        <a:lstStyle/>
        <a:p>
          <a:endParaRPr lang="en-CA"/>
        </a:p>
      </dgm:t>
    </dgm:pt>
    <dgm:pt modelId="{71AB3796-C990-4BCA-8BD6-BDD8F4C5AA34}" type="sibTrans" cxnId="{E1C69106-F30A-4732-96B5-6E11C582DD3B}">
      <dgm:prSet/>
      <dgm:spPr/>
      <dgm:t>
        <a:bodyPr/>
        <a:lstStyle/>
        <a:p>
          <a:endParaRPr lang="en-CA" b="0"/>
        </a:p>
      </dgm:t>
    </dgm:pt>
    <dgm:pt modelId="{D379CB9B-8B51-41E9-B67A-97F87702D8BB}">
      <dgm:prSet custT="1"/>
      <dgm:spPr>
        <a:solidFill>
          <a:srgbClr val="FFFF00"/>
        </a:solidFill>
      </dgm:spPr>
      <dgm:t>
        <a:bodyPr/>
        <a:lstStyle/>
        <a:p>
          <a:r>
            <a:rPr lang="en-CA" sz="2400" b="1" u="none" dirty="0">
              <a:solidFill>
                <a:schemeClr val="tx1"/>
              </a:solidFill>
            </a:rPr>
            <a:t>2</a:t>
          </a:r>
          <a:r>
            <a:rPr lang="en-CA" sz="2400" b="0" u="none" dirty="0">
              <a:solidFill>
                <a:schemeClr val="tx1"/>
              </a:solidFill>
            </a:rPr>
            <a:t>. What and how do they protect</a:t>
          </a:r>
        </a:p>
      </dgm:t>
    </dgm:pt>
    <dgm:pt modelId="{7D88DF91-1805-4BF7-A2ED-9FEB142CA474}" type="parTrans" cxnId="{FA2A5D74-66E2-4C36-A2A1-8460CC734D2C}">
      <dgm:prSet/>
      <dgm:spPr/>
      <dgm:t>
        <a:bodyPr/>
        <a:lstStyle/>
        <a:p>
          <a:endParaRPr lang="en-CA"/>
        </a:p>
      </dgm:t>
    </dgm:pt>
    <dgm:pt modelId="{25B1FEE0-CB4C-4628-91BC-7A12A861AD6E}" type="sibTrans" cxnId="{FA2A5D74-66E2-4C36-A2A1-8460CC734D2C}">
      <dgm:prSet/>
      <dgm:spPr/>
      <dgm:t>
        <a:bodyPr/>
        <a:lstStyle/>
        <a:p>
          <a:endParaRPr lang="en-CA"/>
        </a:p>
      </dgm:t>
    </dgm:pt>
    <dgm:pt modelId="{6D7C0A1F-BD8B-4761-B43A-574101A07B96}">
      <dgm:prSet custT="1"/>
      <dgm:spPr/>
      <dgm:t>
        <a:bodyPr/>
        <a:lstStyle/>
        <a:p>
          <a:r>
            <a:rPr lang="en-CA" sz="2400" b="1" u="none" dirty="0"/>
            <a:t>3</a:t>
          </a:r>
          <a:r>
            <a:rPr lang="en-CA" sz="2400" b="0" u="none" dirty="0"/>
            <a:t>.</a:t>
          </a:r>
          <a:br>
            <a:rPr lang="en-CA" sz="2400" b="0" u="none" dirty="0"/>
          </a:br>
          <a:r>
            <a:rPr lang="en-CA" sz="2400" b="0" u="none" dirty="0"/>
            <a:t>Funding &amp; revenue</a:t>
          </a:r>
        </a:p>
      </dgm:t>
    </dgm:pt>
    <dgm:pt modelId="{13B1C47D-1641-45FF-A722-FAFCD5869F6C}" type="parTrans" cxnId="{F014E653-2F0A-4281-8F52-65824AAF6D27}">
      <dgm:prSet/>
      <dgm:spPr/>
      <dgm:t>
        <a:bodyPr/>
        <a:lstStyle/>
        <a:p>
          <a:endParaRPr lang="en-CA"/>
        </a:p>
      </dgm:t>
    </dgm:pt>
    <dgm:pt modelId="{D75BF96C-D319-4967-A1E6-27C29001DF4E}" type="sibTrans" cxnId="{F014E653-2F0A-4281-8F52-65824AAF6D27}">
      <dgm:prSet/>
      <dgm:spPr/>
      <dgm:t>
        <a:bodyPr/>
        <a:lstStyle/>
        <a:p>
          <a:endParaRPr lang="en-CA"/>
        </a:p>
      </dgm:t>
    </dgm:pt>
    <dgm:pt modelId="{00C131CE-15F2-4FD9-8455-32C460D952C6}">
      <dgm:prSet phldrT="[Text]" custT="1"/>
      <dgm:spPr>
        <a:solidFill>
          <a:srgbClr val="7030A0"/>
        </a:solidFill>
      </dgm:spPr>
      <dgm:t>
        <a:bodyPr/>
        <a:lstStyle/>
        <a:p>
          <a:r>
            <a:rPr lang="en-CA" sz="2400" b="1" u="none" kern="1200" dirty="0">
              <a:solidFill>
                <a:prstClr val="white"/>
              </a:solidFill>
              <a:latin typeface="Corbel"/>
              <a:ea typeface="+mn-ea"/>
              <a:cs typeface="+mn-cs"/>
            </a:rPr>
            <a:t>4</a:t>
          </a:r>
          <a:r>
            <a:rPr lang="en-CA" sz="2400" b="0" u="none" kern="1200" dirty="0">
              <a:solidFill>
                <a:prstClr val="white"/>
              </a:solidFill>
              <a:latin typeface="Corbel"/>
              <a:ea typeface="+mn-ea"/>
              <a:cs typeface="+mn-cs"/>
            </a:rPr>
            <a:t>. Standards and Practices</a:t>
          </a:r>
        </a:p>
      </dgm:t>
    </dgm:pt>
    <dgm:pt modelId="{901B8424-8B2B-42B6-97AE-2EF9E10C74A6}" type="parTrans" cxnId="{8437F927-8B42-41C8-A953-081CC8123FFC}">
      <dgm:prSet/>
      <dgm:spPr/>
      <dgm:t>
        <a:bodyPr/>
        <a:lstStyle/>
        <a:p>
          <a:endParaRPr lang="en-US"/>
        </a:p>
      </dgm:t>
    </dgm:pt>
    <dgm:pt modelId="{D3EBF43B-E7BD-46CA-8820-F0C472E533FC}" type="sibTrans" cxnId="{8437F927-8B42-41C8-A953-081CC8123FFC}">
      <dgm:prSet/>
      <dgm:spPr/>
      <dgm:t>
        <a:bodyPr/>
        <a:lstStyle/>
        <a:p>
          <a:endParaRPr lang="en-US"/>
        </a:p>
      </dgm:t>
    </dgm:pt>
    <dgm:pt modelId="{4B047A37-0D85-4AF7-B742-D7EFCFCB5ABC}" type="pres">
      <dgm:prSet presAssocID="{5D4A1A63-C78D-4D6F-87BA-07868B993AF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43AB550-4048-4F4C-AD6D-1199CC66A469}" type="pres">
      <dgm:prSet presAssocID="{CB9CC043-174E-4F5C-9CC4-5990F0C2BBE4}" presName="centerShape" presStyleLbl="node0" presStyleIdx="0" presStyleCnt="1" custScaleX="131962" custScaleY="122697" custLinFactNeighborX="-106" custLinFactNeighborY="-339"/>
      <dgm:spPr/>
    </dgm:pt>
    <dgm:pt modelId="{62C0F97D-86A9-49E6-9CA1-EB4371071E13}" type="pres">
      <dgm:prSet presAssocID="{B419F1B5-925F-483E-901E-62937462BBE9}" presName="node" presStyleLbl="node1" presStyleIdx="0" presStyleCnt="4" custScaleX="131460" custScaleY="131460" custRadScaleRad="103002" custRadScaleInc="650">
        <dgm:presLayoutVars>
          <dgm:bulletEnabled val="1"/>
        </dgm:presLayoutVars>
      </dgm:prSet>
      <dgm:spPr/>
    </dgm:pt>
    <dgm:pt modelId="{D9ADA6E0-3BF7-4A3B-9B4D-57226DE8AB70}" type="pres">
      <dgm:prSet presAssocID="{B419F1B5-925F-483E-901E-62937462BBE9}" presName="dummy" presStyleCnt="0"/>
      <dgm:spPr/>
    </dgm:pt>
    <dgm:pt modelId="{88899293-7137-415F-AA6F-173EB005305E}" type="pres">
      <dgm:prSet presAssocID="{71AB3796-C990-4BCA-8BD6-BDD8F4C5AA34}" presName="sibTrans" presStyleLbl="sibTrans2D1" presStyleIdx="0" presStyleCnt="4" custLinFactNeighborX="2219" custLinFactNeighborY="-1528"/>
      <dgm:spPr/>
    </dgm:pt>
    <dgm:pt modelId="{1675FEA3-59CA-4ACC-AD9E-65577A8776A1}" type="pres">
      <dgm:prSet presAssocID="{D379CB9B-8B51-41E9-B67A-97F87702D8BB}" presName="node" presStyleLbl="node1" presStyleIdx="1" presStyleCnt="4" custScaleX="125787" custScaleY="125787" custRadScaleRad="108937" custRadScaleInc="-3046">
        <dgm:presLayoutVars>
          <dgm:bulletEnabled val="1"/>
        </dgm:presLayoutVars>
      </dgm:prSet>
      <dgm:spPr/>
    </dgm:pt>
    <dgm:pt modelId="{C2237F71-6D0B-4703-B637-993E94A85237}" type="pres">
      <dgm:prSet presAssocID="{D379CB9B-8B51-41E9-B67A-97F87702D8BB}" presName="dummy" presStyleCnt="0"/>
      <dgm:spPr/>
    </dgm:pt>
    <dgm:pt modelId="{F7C6F0B9-0FCD-4D07-9B75-FEB40F54A1E0}" type="pres">
      <dgm:prSet presAssocID="{25B1FEE0-CB4C-4628-91BC-7A12A861AD6E}" presName="sibTrans" presStyleLbl="sibTrans2D1" presStyleIdx="1" presStyleCnt="4" custLinFactNeighborX="1761" custLinFactNeighborY="-2218"/>
      <dgm:spPr/>
    </dgm:pt>
    <dgm:pt modelId="{E23F1E6B-363E-40B0-9B60-747504A57845}" type="pres">
      <dgm:prSet presAssocID="{6D7C0A1F-BD8B-4761-B43A-574101A07B96}" presName="node" presStyleLbl="node1" presStyleIdx="2" presStyleCnt="4" custScaleX="132939" custScaleY="130274" custRadScaleRad="101924" custRadScaleInc="-11407">
        <dgm:presLayoutVars>
          <dgm:bulletEnabled val="1"/>
        </dgm:presLayoutVars>
      </dgm:prSet>
      <dgm:spPr/>
    </dgm:pt>
    <dgm:pt modelId="{0334E096-8918-4957-B358-01D091DA1DC6}" type="pres">
      <dgm:prSet presAssocID="{6D7C0A1F-BD8B-4761-B43A-574101A07B96}" presName="dummy" presStyleCnt="0"/>
      <dgm:spPr/>
    </dgm:pt>
    <dgm:pt modelId="{B3508668-9711-46BB-90EB-66DE6ACF1BC5}" type="pres">
      <dgm:prSet presAssocID="{D75BF96C-D319-4967-A1E6-27C29001DF4E}" presName="sibTrans" presStyleLbl="sibTrans2D1" presStyleIdx="2" presStyleCnt="4"/>
      <dgm:spPr/>
    </dgm:pt>
    <dgm:pt modelId="{3DCFCDEB-C9C5-4A4C-BC7A-3B4FC7045360}" type="pres">
      <dgm:prSet presAssocID="{00C131CE-15F2-4FD9-8455-32C460D952C6}" presName="node" presStyleLbl="node1" presStyleIdx="3" presStyleCnt="4" custScaleX="134753" custScaleY="139660" custRadScaleRad="105419" custRadScaleInc="9426">
        <dgm:presLayoutVars>
          <dgm:bulletEnabled val="1"/>
        </dgm:presLayoutVars>
      </dgm:prSet>
      <dgm:spPr/>
    </dgm:pt>
    <dgm:pt modelId="{F2CBE4C8-0176-4958-9C2C-35F2503F1F26}" type="pres">
      <dgm:prSet presAssocID="{00C131CE-15F2-4FD9-8455-32C460D952C6}" presName="dummy" presStyleCnt="0"/>
      <dgm:spPr/>
    </dgm:pt>
    <dgm:pt modelId="{38208AD7-C0C3-4F49-867A-DDA2E1B40FB3}" type="pres">
      <dgm:prSet presAssocID="{D3EBF43B-E7BD-46CA-8820-F0C472E533FC}" presName="sibTrans" presStyleLbl="sibTrans2D1" presStyleIdx="3" presStyleCnt="4"/>
      <dgm:spPr/>
    </dgm:pt>
  </dgm:ptLst>
  <dgm:cxnLst>
    <dgm:cxn modelId="{E1C69106-F30A-4732-96B5-6E11C582DD3B}" srcId="{CB9CC043-174E-4F5C-9CC4-5990F0C2BBE4}" destId="{B419F1B5-925F-483E-901E-62937462BBE9}" srcOrd="0" destOrd="0" parTransId="{0DC65D50-51F5-4146-9F70-FBB554ED370D}" sibTransId="{71AB3796-C990-4BCA-8BD6-BDD8F4C5AA34}"/>
    <dgm:cxn modelId="{163B9024-81B0-4A28-AECF-4F407EF9AFB0}" type="presOf" srcId="{B419F1B5-925F-483E-901E-62937462BBE9}" destId="{62C0F97D-86A9-49E6-9CA1-EB4371071E13}" srcOrd="0" destOrd="0" presId="urn:microsoft.com/office/officeart/2005/8/layout/radial6"/>
    <dgm:cxn modelId="{8437F927-8B42-41C8-A953-081CC8123FFC}" srcId="{CB9CC043-174E-4F5C-9CC4-5990F0C2BBE4}" destId="{00C131CE-15F2-4FD9-8455-32C460D952C6}" srcOrd="3" destOrd="0" parTransId="{901B8424-8B2B-42B6-97AE-2EF9E10C74A6}" sibTransId="{D3EBF43B-E7BD-46CA-8820-F0C472E533FC}"/>
    <dgm:cxn modelId="{9592F636-A6A1-49C1-9806-BD730CC5EC1C}" type="presOf" srcId="{25B1FEE0-CB4C-4628-91BC-7A12A861AD6E}" destId="{F7C6F0B9-0FCD-4D07-9B75-FEB40F54A1E0}" srcOrd="0" destOrd="0" presId="urn:microsoft.com/office/officeart/2005/8/layout/radial6"/>
    <dgm:cxn modelId="{AC75B73B-72C0-4983-8AD6-0C0E345E2ADA}" type="presOf" srcId="{D379CB9B-8B51-41E9-B67A-97F87702D8BB}" destId="{1675FEA3-59CA-4ACC-AD9E-65577A8776A1}" srcOrd="0" destOrd="0" presId="urn:microsoft.com/office/officeart/2005/8/layout/radial6"/>
    <dgm:cxn modelId="{1C642E50-DA4A-4FFB-B535-DFD0DB67FD45}" type="presOf" srcId="{5D4A1A63-C78D-4D6F-87BA-07868B993AFE}" destId="{4B047A37-0D85-4AF7-B742-D7EFCFCB5ABC}" srcOrd="0" destOrd="0" presId="urn:microsoft.com/office/officeart/2005/8/layout/radial6"/>
    <dgm:cxn modelId="{F014E653-2F0A-4281-8F52-65824AAF6D27}" srcId="{CB9CC043-174E-4F5C-9CC4-5990F0C2BBE4}" destId="{6D7C0A1F-BD8B-4761-B43A-574101A07B96}" srcOrd="2" destOrd="0" parTransId="{13B1C47D-1641-45FF-A722-FAFCD5869F6C}" sibTransId="{D75BF96C-D319-4967-A1E6-27C29001DF4E}"/>
    <dgm:cxn modelId="{FA2A5D74-66E2-4C36-A2A1-8460CC734D2C}" srcId="{CB9CC043-174E-4F5C-9CC4-5990F0C2BBE4}" destId="{D379CB9B-8B51-41E9-B67A-97F87702D8BB}" srcOrd="1" destOrd="0" parTransId="{7D88DF91-1805-4BF7-A2ED-9FEB142CA474}" sibTransId="{25B1FEE0-CB4C-4628-91BC-7A12A861AD6E}"/>
    <dgm:cxn modelId="{B75DAD56-6436-4A8C-8F29-3C271F6691CA}" type="presOf" srcId="{D3EBF43B-E7BD-46CA-8820-F0C472E533FC}" destId="{38208AD7-C0C3-4F49-867A-DDA2E1B40FB3}" srcOrd="0" destOrd="0" presId="urn:microsoft.com/office/officeart/2005/8/layout/radial6"/>
    <dgm:cxn modelId="{4E78969B-B9AB-453C-991A-9F9046D112B3}" type="presOf" srcId="{D75BF96C-D319-4967-A1E6-27C29001DF4E}" destId="{B3508668-9711-46BB-90EB-66DE6ACF1BC5}" srcOrd="0" destOrd="0" presId="urn:microsoft.com/office/officeart/2005/8/layout/radial6"/>
    <dgm:cxn modelId="{D5AC97A6-6D70-4547-8E92-E6D51B3D35AE}" srcId="{5D4A1A63-C78D-4D6F-87BA-07868B993AFE}" destId="{CB9CC043-174E-4F5C-9CC4-5990F0C2BBE4}" srcOrd="0" destOrd="0" parTransId="{73942854-9FD1-476D-B904-5A148202405D}" sibTransId="{C4E95687-2417-4661-A6D6-93D0E51C1810}"/>
    <dgm:cxn modelId="{114D91A8-655D-4740-9FAC-6B354563F16B}" type="presOf" srcId="{00C131CE-15F2-4FD9-8455-32C460D952C6}" destId="{3DCFCDEB-C9C5-4A4C-BC7A-3B4FC7045360}" srcOrd="0" destOrd="0" presId="urn:microsoft.com/office/officeart/2005/8/layout/radial6"/>
    <dgm:cxn modelId="{827EBCDC-35ED-4EBF-A3FB-6CF3D0881EAE}" type="presOf" srcId="{71AB3796-C990-4BCA-8BD6-BDD8F4C5AA34}" destId="{88899293-7137-415F-AA6F-173EB005305E}" srcOrd="0" destOrd="0" presId="urn:microsoft.com/office/officeart/2005/8/layout/radial6"/>
    <dgm:cxn modelId="{E2CF48E5-3283-42FC-9CF5-F8E734EA53E0}" type="presOf" srcId="{6D7C0A1F-BD8B-4761-B43A-574101A07B96}" destId="{E23F1E6B-363E-40B0-9B60-747504A57845}" srcOrd="0" destOrd="0" presId="urn:microsoft.com/office/officeart/2005/8/layout/radial6"/>
    <dgm:cxn modelId="{25AFEDE6-44AA-4BC8-AD9F-C28CAC61C14B}" type="presOf" srcId="{CB9CC043-174E-4F5C-9CC4-5990F0C2BBE4}" destId="{643AB550-4048-4F4C-AD6D-1199CC66A469}" srcOrd="0" destOrd="0" presId="urn:microsoft.com/office/officeart/2005/8/layout/radial6"/>
    <dgm:cxn modelId="{A05B908C-1A71-4E5E-BAAF-2979672F5B8E}" type="presParOf" srcId="{4B047A37-0D85-4AF7-B742-D7EFCFCB5ABC}" destId="{643AB550-4048-4F4C-AD6D-1199CC66A469}" srcOrd="0" destOrd="0" presId="urn:microsoft.com/office/officeart/2005/8/layout/radial6"/>
    <dgm:cxn modelId="{483E29D7-32DD-4C34-98F4-53C15F639ED2}" type="presParOf" srcId="{4B047A37-0D85-4AF7-B742-D7EFCFCB5ABC}" destId="{62C0F97D-86A9-49E6-9CA1-EB4371071E13}" srcOrd="1" destOrd="0" presId="urn:microsoft.com/office/officeart/2005/8/layout/radial6"/>
    <dgm:cxn modelId="{C70C2810-9AAE-4FC2-BF99-8216ABCA2A12}" type="presParOf" srcId="{4B047A37-0D85-4AF7-B742-D7EFCFCB5ABC}" destId="{D9ADA6E0-3BF7-4A3B-9B4D-57226DE8AB70}" srcOrd="2" destOrd="0" presId="urn:microsoft.com/office/officeart/2005/8/layout/radial6"/>
    <dgm:cxn modelId="{34BAFCA4-FC66-44C4-AD52-2C5B2493B408}" type="presParOf" srcId="{4B047A37-0D85-4AF7-B742-D7EFCFCB5ABC}" destId="{88899293-7137-415F-AA6F-173EB005305E}" srcOrd="3" destOrd="0" presId="urn:microsoft.com/office/officeart/2005/8/layout/radial6"/>
    <dgm:cxn modelId="{35A3737B-539E-4AC3-9B8D-B3648C962389}" type="presParOf" srcId="{4B047A37-0D85-4AF7-B742-D7EFCFCB5ABC}" destId="{1675FEA3-59CA-4ACC-AD9E-65577A8776A1}" srcOrd="4" destOrd="0" presId="urn:microsoft.com/office/officeart/2005/8/layout/radial6"/>
    <dgm:cxn modelId="{638D0507-9D1D-4EBC-A595-9A4238069218}" type="presParOf" srcId="{4B047A37-0D85-4AF7-B742-D7EFCFCB5ABC}" destId="{C2237F71-6D0B-4703-B637-993E94A85237}" srcOrd="5" destOrd="0" presId="urn:microsoft.com/office/officeart/2005/8/layout/radial6"/>
    <dgm:cxn modelId="{4D208BE8-863C-4A71-9574-3E22F81D9DB5}" type="presParOf" srcId="{4B047A37-0D85-4AF7-B742-D7EFCFCB5ABC}" destId="{F7C6F0B9-0FCD-4D07-9B75-FEB40F54A1E0}" srcOrd="6" destOrd="0" presId="urn:microsoft.com/office/officeart/2005/8/layout/radial6"/>
    <dgm:cxn modelId="{E56816EB-65AC-44C6-8DF6-A50F10E72E29}" type="presParOf" srcId="{4B047A37-0D85-4AF7-B742-D7EFCFCB5ABC}" destId="{E23F1E6B-363E-40B0-9B60-747504A57845}" srcOrd="7" destOrd="0" presId="urn:microsoft.com/office/officeart/2005/8/layout/radial6"/>
    <dgm:cxn modelId="{A6561A85-F154-4131-B6E1-C56DB9970EE6}" type="presParOf" srcId="{4B047A37-0D85-4AF7-B742-D7EFCFCB5ABC}" destId="{0334E096-8918-4957-B358-01D091DA1DC6}" srcOrd="8" destOrd="0" presId="urn:microsoft.com/office/officeart/2005/8/layout/radial6"/>
    <dgm:cxn modelId="{E7E9B7BC-B2AD-4593-9FAE-24FA043D8A5F}" type="presParOf" srcId="{4B047A37-0D85-4AF7-B742-D7EFCFCB5ABC}" destId="{B3508668-9711-46BB-90EB-66DE6ACF1BC5}" srcOrd="9" destOrd="0" presId="urn:microsoft.com/office/officeart/2005/8/layout/radial6"/>
    <dgm:cxn modelId="{FACF12E1-D484-4323-B6AE-A0A3D9791E0C}" type="presParOf" srcId="{4B047A37-0D85-4AF7-B742-D7EFCFCB5ABC}" destId="{3DCFCDEB-C9C5-4A4C-BC7A-3B4FC7045360}" srcOrd="10" destOrd="0" presId="urn:microsoft.com/office/officeart/2005/8/layout/radial6"/>
    <dgm:cxn modelId="{12990A3F-B09B-4165-970B-745737867B25}" type="presParOf" srcId="{4B047A37-0D85-4AF7-B742-D7EFCFCB5ABC}" destId="{F2CBE4C8-0176-4958-9C2C-35F2503F1F26}" srcOrd="11" destOrd="0" presId="urn:microsoft.com/office/officeart/2005/8/layout/radial6"/>
    <dgm:cxn modelId="{65B48096-9E90-4FFF-A6DB-E555D06DD339}" type="presParOf" srcId="{4B047A37-0D85-4AF7-B742-D7EFCFCB5ABC}" destId="{38208AD7-C0C3-4F49-867A-DDA2E1B40FB3}" srcOrd="12" destOrd="0" presId="urn:microsoft.com/office/officeart/2005/8/layout/radial6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92B94B-61C5-4263-BA16-6AD8FC581EDB}" type="doc">
      <dgm:prSet loTypeId="urn:microsoft.com/office/officeart/2005/8/layout/arrow6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CA"/>
        </a:p>
      </dgm:t>
    </dgm:pt>
    <dgm:pt modelId="{798ACA34-8378-4F12-8A34-93F4BAC586BC}">
      <dgm:prSet phldrT="[Text]"/>
      <dgm:spPr/>
      <dgm:t>
        <a:bodyPr/>
        <a:lstStyle/>
        <a:p>
          <a:r>
            <a:rPr lang="en-CA" dirty="0"/>
            <a:t>Challenges </a:t>
          </a:r>
        </a:p>
      </dgm:t>
    </dgm:pt>
    <dgm:pt modelId="{7A2BA843-6EEC-485D-AA28-44DA49E3F8F8}" type="parTrans" cxnId="{A42C5AFA-7A82-46BB-8723-6F5B2D927965}">
      <dgm:prSet/>
      <dgm:spPr/>
      <dgm:t>
        <a:bodyPr/>
        <a:lstStyle/>
        <a:p>
          <a:endParaRPr lang="en-CA"/>
        </a:p>
      </dgm:t>
    </dgm:pt>
    <dgm:pt modelId="{C51AB105-C0CA-4B2E-8131-238C4C2253BB}" type="sibTrans" cxnId="{A42C5AFA-7A82-46BB-8723-6F5B2D927965}">
      <dgm:prSet/>
      <dgm:spPr/>
      <dgm:t>
        <a:bodyPr/>
        <a:lstStyle/>
        <a:p>
          <a:endParaRPr lang="en-CA"/>
        </a:p>
      </dgm:t>
    </dgm:pt>
    <dgm:pt modelId="{1300A61C-5F51-40F9-BF1B-DB484D298242}">
      <dgm:prSet phldrT="[Text]"/>
      <dgm:spPr/>
      <dgm:t>
        <a:bodyPr/>
        <a:lstStyle/>
        <a:p>
          <a:r>
            <a:rPr lang="en-CA" dirty="0"/>
            <a:t>Opportunities</a:t>
          </a:r>
        </a:p>
      </dgm:t>
    </dgm:pt>
    <dgm:pt modelId="{9619431F-2A24-4D22-BA1C-62276103D4FD}" type="parTrans" cxnId="{8F9330F0-7C5F-4F68-B3CA-C4C4259FBF0F}">
      <dgm:prSet/>
      <dgm:spPr/>
      <dgm:t>
        <a:bodyPr/>
        <a:lstStyle/>
        <a:p>
          <a:endParaRPr lang="en-CA"/>
        </a:p>
      </dgm:t>
    </dgm:pt>
    <dgm:pt modelId="{34A8434D-A0FA-4F29-AF61-0756073EC086}" type="sibTrans" cxnId="{8F9330F0-7C5F-4F68-B3CA-C4C4259FBF0F}">
      <dgm:prSet/>
      <dgm:spPr/>
      <dgm:t>
        <a:bodyPr/>
        <a:lstStyle/>
        <a:p>
          <a:endParaRPr lang="en-CA"/>
        </a:p>
      </dgm:t>
    </dgm:pt>
    <dgm:pt modelId="{E37F3DF5-F631-4A40-9F59-2387F2BA486D}" type="pres">
      <dgm:prSet presAssocID="{E492B94B-61C5-4263-BA16-6AD8FC581EDB}" presName="compositeShape" presStyleCnt="0">
        <dgm:presLayoutVars>
          <dgm:chMax val="2"/>
          <dgm:dir/>
          <dgm:resizeHandles val="exact"/>
        </dgm:presLayoutVars>
      </dgm:prSet>
      <dgm:spPr/>
    </dgm:pt>
    <dgm:pt modelId="{BC55652A-C054-4DBA-BA31-70EC6E8FCBE7}" type="pres">
      <dgm:prSet presAssocID="{E492B94B-61C5-4263-BA16-6AD8FC581EDB}" presName="ribbon" presStyleLbl="node1" presStyleIdx="0" presStyleCnt="1" custLinFactY="-13804" custLinFactNeighborX="-29412" custLinFactNeighborY="-100000"/>
      <dgm:spPr/>
    </dgm:pt>
    <dgm:pt modelId="{DFEA0F4C-07BF-4CBF-B963-6B29F422559F}" type="pres">
      <dgm:prSet presAssocID="{E492B94B-61C5-4263-BA16-6AD8FC581EDB}" presName="leftArrowText" presStyleLbl="node1" presStyleIdx="0" presStyleCnt="1" custLinFactNeighborX="-6435" custLinFactNeighborY="-27871">
        <dgm:presLayoutVars>
          <dgm:chMax val="0"/>
          <dgm:bulletEnabled val="1"/>
        </dgm:presLayoutVars>
      </dgm:prSet>
      <dgm:spPr/>
    </dgm:pt>
    <dgm:pt modelId="{848407BF-57A5-48BE-ACC9-0AFE8B785AD0}" type="pres">
      <dgm:prSet presAssocID="{E492B94B-61C5-4263-BA16-6AD8FC581EDB}" presName="rightArrowText" presStyleLbl="node1" presStyleIdx="0" presStyleCnt="1" custLinFactNeighborY="-30513">
        <dgm:presLayoutVars>
          <dgm:chMax val="0"/>
          <dgm:bulletEnabled val="1"/>
        </dgm:presLayoutVars>
      </dgm:prSet>
      <dgm:spPr/>
    </dgm:pt>
  </dgm:ptLst>
  <dgm:cxnLst>
    <dgm:cxn modelId="{C04BE431-DB09-4784-967B-B8B0C526523C}" type="presOf" srcId="{1300A61C-5F51-40F9-BF1B-DB484D298242}" destId="{848407BF-57A5-48BE-ACC9-0AFE8B785AD0}" srcOrd="0" destOrd="0" presId="urn:microsoft.com/office/officeart/2005/8/layout/arrow6"/>
    <dgm:cxn modelId="{0775034F-0A24-4E3E-9C66-5BD6626CEAA8}" type="presOf" srcId="{798ACA34-8378-4F12-8A34-93F4BAC586BC}" destId="{DFEA0F4C-07BF-4CBF-B963-6B29F422559F}" srcOrd="0" destOrd="0" presId="urn:microsoft.com/office/officeart/2005/8/layout/arrow6"/>
    <dgm:cxn modelId="{DCB998C7-E7A2-4E00-B5D4-58FC0D038661}" type="presOf" srcId="{E492B94B-61C5-4263-BA16-6AD8FC581EDB}" destId="{E37F3DF5-F631-4A40-9F59-2387F2BA486D}" srcOrd="0" destOrd="0" presId="urn:microsoft.com/office/officeart/2005/8/layout/arrow6"/>
    <dgm:cxn modelId="{8F9330F0-7C5F-4F68-B3CA-C4C4259FBF0F}" srcId="{E492B94B-61C5-4263-BA16-6AD8FC581EDB}" destId="{1300A61C-5F51-40F9-BF1B-DB484D298242}" srcOrd="1" destOrd="0" parTransId="{9619431F-2A24-4D22-BA1C-62276103D4FD}" sibTransId="{34A8434D-A0FA-4F29-AF61-0756073EC086}"/>
    <dgm:cxn modelId="{A42C5AFA-7A82-46BB-8723-6F5B2D927965}" srcId="{E492B94B-61C5-4263-BA16-6AD8FC581EDB}" destId="{798ACA34-8378-4F12-8A34-93F4BAC586BC}" srcOrd="0" destOrd="0" parTransId="{7A2BA843-6EEC-485D-AA28-44DA49E3F8F8}" sibTransId="{C51AB105-C0CA-4B2E-8131-238C4C2253BB}"/>
    <dgm:cxn modelId="{D567F6DA-8278-4B38-917C-31A2DDBB2AE2}" type="presParOf" srcId="{E37F3DF5-F631-4A40-9F59-2387F2BA486D}" destId="{BC55652A-C054-4DBA-BA31-70EC6E8FCBE7}" srcOrd="0" destOrd="0" presId="urn:microsoft.com/office/officeart/2005/8/layout/arrow6"/>
    <dgm:cxn modelId="{8D074868-5D64-4914-BAD9-AC3B109F0DFF}" type="presParOf" srcId="{E37F3DF5-F631-4A40-9F59-2387F2BA486D}" destId="{DFEA0F4C-07BF-4CBF-B963-6B29F422559F}" srcOrd="1" destOrd="0" presId="urn:microsoft.com/office/officeart/2005/8/layout/arrow6"/>
    <dgm:cxn modelId="{9AA91270-9FC3-4B1D-861C-706D65141A80}" type="presParOf" srcId="{E37F3DF5-F631-4A40-9F59-2387F2BA486D}" destId="{848407BF-57A5-48BE-ACC9-0AFE8B785AD0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08AD7-C0C3-4F49-867A-DDA2E1B40FB3}">
      <dsp:nvSpPr>
        <dsp:cNvPr id="0" name=""/>
        <dsp:cNvSpPr/>
      </dsp:nvSpPr>
      <dsp:spPr>
        <a:xfrm>
          <a:off x="1850587" y="687187"/>
          <a:ext cx="4581852" cy="4581852"/>
        </a:xfrm>
        <a:prstGeom prst="blockArc">
          <a:avLst>
            <a:gd name="adj1" fmla="val 10973139"/>
            <a:gd name="adj2" fmla="val 16398399"/>
            <a:gd name="adj3" fmla="val 4643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3508668-9711-46BB-90EB-66DE6ACF1BC5}">
      <dsp:nvSpPr>
        <dsp:cNvPr id="0" name=""/>
        <dsp:cNvSpPr/>
      </dsp:nvSpPr>
      <dsp:spPr>
        <a:xfrm>
          <a:off x="1849566" y="705881"/>
          <a:ext cx="4581852" cy="4581852"/>
        </a:xfrm>
        <a:prstGeom prst="blockArc">
          <a:avLst>
            <a:gd name="adj1" fmla="val 5002155"/>
            <a:gd name="adj2" fmla="val 11001901"/>
            <a:gd name="adj3" fmla="val 4643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7C6F0B9-0FCD-4D07-9B75-FEB40F54A1E0}">
      <dsp:nvSpPr>
        <dsp:cNvPr id="0" name=""/>
        <dsp:cNvSpPr/>
      </dsp:nvSpPr>
      <dsp:spPr>
        <a:xfrm>
          <a:off x="2252532" y="590199"/>
          <a:ext cx="4581852" cy="4581852"/>
        </a:xfrm>
        <a:prstGeom prst="blockArc">
          <a:avLst>
            <a:gd name="adj1" fmla="val 21538870"/>
            <a:gd name="adj2" fmla="val 5498160"/>
            <a:gd name="adj3" fmla="val 4643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8899293-7137-415F-AA6F-173EB005305E}">
      <dsp:nvSpPr>
        <dsp:cNvPr id="0" name=""/>
        <dsp:cNvSpPr/>
      </dsp:nvSpPr>
      <dsp:spPr>
        <a:xfrm>
          <a:off x="2273372" y="612646"/>
          <a:ext cx="4581852" cy="4581852"/>
        </a:xfrm>
        <a:prstGeom prst="blockArc">
          <a:avLst>
            <a:gd name="adj1" fmla="val 15904611"/>
            <a:gd name="adj2" fmla="val 21552956"/>
            <a:gd name="adj3" fmla="val 4643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3AB550-4048-4F4C-AD6D-1199CC66A469}">
      <dsp:nvSpPr>
        <dsp:cNvPr id="0" name=""/>
        <dsp:cNvSpPr/>
      </dsp:nvSpPr>
      <dsp:spPr>
        <a:xfrm>
          <a:off x="2865348" y="1671795"/>
          <a:ext cx="2785297" cy="258974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0" i="1" kern="1200" dirty="0"/>
            <a:t>What is the </a:t>
          </a:r>
          <a:r>
            <a:rPr lang="en-US" sz="2500" i="1" kern="1200" dirty="0"/>
            <a:t>current state of Land Trusts in Canada</a:t>
          </a:r>
          <a:r>
            <a:rPr lang="en-CA" sz="2500" b="0" i="1" kern="1200" dirty="0"/>
            <a:t> (</a:t>
          </a:r>
          <a:r>
            <a:rPr lang="en-CA" sz="2500" b="1" i="1" kern="1200" dirty="0"/>
            <a:t>N=70</a:t>
          </a:r>
          <a:r>
            <a:rPr lang="en-CA" sz="2500" b="0" i="1" kern="1200" dirty="0"/>
            <a:t>)?</a:t>
          </a:r>
        </a:p>
      </dsp:txBody>
      <dsp:txXfrm>
        <a:off x="3273245" y="2051054"/>
        <a:ext cx="1969503" cy="1831224"/>
      </dsp:txXfrm>
    </dsp:sp>
    <dsp:sp modelId="{62C0F97D-86A9-49E6-9CA1-EB4371071E13}">
      <dsp:nvSpPr>
        <dsp:cNvPr id="0" name=""/>
        <dsp:cNvSpPr/>
      </dsp:nvSpPr>
      <dsp:spPr>
        <a:xfrm>
          <a:off x="3299440" y="-227043"/>
          <a:ext cx="1942291" cy="1942291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/>
            <a:t>1</a:t>
          </a:r>
          <a:r>
            <a:rPr lang="en-CA" sz="2400" b="0" kern="1200" dirty="0"/>
            <a:t>. Who are the Land Trusts</a:t>
          </a:r>
        </a:p>
      </dsp:txBody>
      <dsp:txXfrm>
        <a:off x="3583882" y="57399"/>
        <a:ext cx="1373407" cy="1373407"/>
      </dsp:txXfrm>
    </dsp:sp>
    <dsp:sp modelId="{1675FEA3-59CA-4ACC-AD9E-65577A8776A1}">
      <dsp:nvSpPr>
        <dsp:cNvPr id="0" name=""/>
        <dsp:cNvSpPr/>
      </dsp:nvSpPr>
      <dsp:spPr>
        <a:xfrm>
          <a:off x="5770918" y="2013725"/>
          <a:ext cx="1858474" cy="1858474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u="none" kern="1200" dirty="0">
              <a:solidFill>
                <a:schemeClr val="tx1"/>
              </a:solidFill>
            </a:rPr>
            <a:t>2</a:t>
          </a:r>
          <a:r>
            <a:rPr lang="en-CA" sz="2400" b="0" u="none" kern="1200" dirty="0">
              <a:solidFill>
                <a:schemeClr val="tx1"/>
              </a:solidFill>
            </a:rPr>
            <a:t>. What and how do they protect</a:t>
          </a:r>
        </a:p>
      </dsp:txBody>
      <dsp:txXfrm>
        <a:off x="6043085" y="2285892"/>
        <a:ext cx="1314140" cy="1314140"/>
      </dsp:txXfrm>
    </dsp:sp>
    <dsp:sp modelId="{E23F1E6B-363E-40B0-9B60-747504A57845}">
      <dsp:nvSpPr>
        <dsp:cNvPr id="0" name=""/>
        <dsp:cNvSpPr/>
      </dsp:nvSpPr>
      <dsp:spPr>
        <a:xfrm>
          <a:off x="3416813" y="4257191"/>
          <a:ext cx="1964143" cy="192476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u="none" kern="1200" dirty="0"/>
            <a:t>3</a:t>
          </a:r>
          <a:r>
            <a:rPr lang="en-CA" sz="2400" b="0" u="none" kern="1200" dirty="0"/>
            <a:t>.</a:t>
          </a:r>
          <a:br>
            <a:rPr lang="en-CA" sz="2400" b="0" u="none" kern="1200" dirty="0"/>
          </a:br>
          <a:r>
            <a:rPr lang="en-CA" sz="2400" b="0" u="none" kern="1200" dirty="0"/>
            <a:t>Funding &amp; revenue</a:t>
          </a:r>
        </a:p>
      </dsp:txBody>
      <dsp:txXfrm>
        <a:off x="3704455" y="4539067"/>
        <a:ext cx="1388859" cy="1361016"/>
      </dsp:txXfrm>
    </dsp:sp>
    <dsp:sp modelId="{3DCFCDEB-C9C5-4A4C-BC7A-3B4FC7045360}">
      <dsp:nvSpPr>
        <dsp:cNvPr id="0" name=""/>
        <dsp:cNvSpPr/>
      </dsp:nvSpPr>
      <dsp:spPr>
        <a:xfrm>
          <a:off x="911141" y="1833737"/>
          <a:ext cx="1990944" cy="2063444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u="none" kern="1200" dirty="0">
              <a:solidFill>
                <a:prstClr val="white"/>
              </a:solidFill>
              <a:latin typeface="Corbel"/>
              <a:ea typeface="+mn-ea"/>
              <a:cs typeface="+mn-cs"/>
            </a:rPr>
            <a:t>4</a:t>
          </a:r>
          <a:r>
            <a:rPr lang="en-CA" sz="2400" b="0" u="none" kern="1200" dirty="0">
              <a:solidFill>
                <a:prstClr val="white"/>
              </a:solidFill>
              <a:latin typeface="Corbel"/>
              <a:ea typeface="+mn-ea"/>
              <a:cs typeface="+mn-cs"/>
            </a:rPr>
            <a:t>. Standards and Practices</a:t>
          </a:r>
        </a:p>
      </dsp:txBody>
      <dsp:txXfrm>
        <a:off x="1202708" y="2135921"/>
        <a:ext cx="1407810" cy="1459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5652A-C054-4DBA-BA31-70EC6E8FCBE7}">
      <dsp:nvSpPr>
        <dsp:cNvPr id="0" name=""/>
        <dsp:cNvSpPr/>
      </dsp:nvSpPr>
      <dsp:spPr>
        <a:xfrm>
          <a:off x="0" y="0"/>
          <a:ext cx="3672406" cy="1468962"/>
        </a:xfrm>
        <a:prstGeom prst="leftRightRibbon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A0F4C-07BF-4CBF-B963-6B29F422559F}">
      <dsp:nvSpPr>
        <dsp:cNvPr id="0" name=""/>
        <dsp:cNvSpPr/>
      </dsp:nvSpPr>
      <dsp:spPr>
        <a:xfrm>
          <a:off x="362703" y="288035"/>
          <a:ext cx="1211894" cy="71979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7564" rIns="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/>
            <a:t>Challenges </a:t>
          </a:r>
        </a:p>
      </dsp:txBody>
      <dsp:txXfrm>
        <a:off x="362703" y="288035"/>
        <a:ext cx="1211894" cy="719791"/>
      </dsp:txXfrm>
    </dsp:sp>
    <dsp:sp modelId="{848407BF-57A5-48BE-ACC9-0AFE8B785AD0}">
      <dsp:nvSpPr>
        <dsp:cNvPr id="0" name=""/>
        <dsp:cNvSpPr/>
      </dsp:nvSpPr>
      <dsp:spPr>
        <a:xfrm>
          <a:off x="1836203" y="504053"/>
          <a:ext cx="1432238" cy="71979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7564" rIns="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/>
            <a:t>Opportunities</a:t>
          </a:r>
        </a:p>
      </dsp:txBody>
      <dsp:txXfrm>
        <a:off x="1836203" y="504053"/>
        <a:ext cx="1432238" cy="719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0.27208</cdr:x>
      <cdr:y>0.57749</cdr:y>
    </cdr:from>
    <cdr:to>
      <cdr:x>0.47162</cdr:x>
      <cdr:y>0.91083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129414A-7375-4CBE-92DE-96D8C66B510A}"/>
            </a:ext>
          </a:extLst>
        </cdr:cNvPr>
        <cdr:cNvSpPr txBox="1"/>
      </cdr:nvSpPr>
      <cdr:spPr>
        <a:xfrm xmlns:a="http://schemas.openxmlformats.org/drawingml/2006/main">
          <a:off x="1246792" y="15841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Yes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0.60206</cdr:x>
      <cdr:y>0.28875</cdr:y>
    </cdr:from>
    <cdr:to>
      <cdr:x>0.8016</cdr:x>
      <cdr:y>0.62208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949B27C3-F7E5-4E4B-A4AB-5CCA2B71A521}"/>
            </a:ext>
          </a:extLst>
        </cdr:cNvPr>
        <cdr:cNvSpPr txBox="1"/>
      </cdr:nvSpPr>
      <cdr:spPr>
        <a:xfrm xmlns:a="http://schemas.openxmlformats.org/drawingml/2006/main">
          <a:off x="2758960" y="7920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No</a:t>
          </a:r>
          <a:endParaRPr lang="en-US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0.07071</cdr:x>
      <cdr:y>0.04839</cdr:y>
    </cdr:from>
    <cdr:to>
      <cdr:x>0.90842</cdr:x>
      <cdr:y>0.24244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0C02801-395A-4592-B01A-F256F6BD3487}"/>
            </a:ext>
          </a:extLst>
        </cdr:cNvPr>
        <cdr:cNvSpPr txBox="1"/>
      </cdr:nvSpPr>
      <cdr:spPr>
        <a:xfrm xmlns:a="http://schemas.openxmlformats.org/drawingml/2006/main">
          <a:off x="291458" y="269358"/>
          <a:ext cx="3452958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sz="2400" b="1" kern="1200">
              <a:solidFill>
                <a:srgbClr val="652825"/>
              </a:solidFill>
            </a:rPr>
            <a:t>60% </a:t>
          </a:r>
          <a:r>
            <a:rPr lang="en-US" sz="2400" kern="1200" dirty="0">
              <a:solidFill>
                <a:srgbClr val="652825"/>
              </a:solidFill>
            </a:rPr>
            <a:t>said that the model should </a:t>
          </a:r>
          <a:r>
            <a:rPr lang="en-US" sz="2400" b="1" i="1" kern="1200" dirty="0">
              <a:solidFill>
                <a:srgbClr val="652825"/>
              </a:solidFill>
            </a:rPr>
            <a:t>not</a:t>
          </a:r>
          <a:r>
            <a:rPr lang="en-US" sz="2400" b="1" kern="1200" dirty="0">
              <a:solidFill>
                <a:srgbClr val="652825"/>
              </a:solidFill>
            </a:rPr>
            <a:t> be mandatory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en-US"/>
              <a:t>4/28/2021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en-US"/>
              <a:t>4/28/2021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135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3206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9585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9206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7310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71471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198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4323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Their strength is the willingness of the people to protect areas, which in turns sets an example for the government for follow.</a:t>
            </a:r>
            <a:endParaRPr lang="en-US" sz="120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3650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4595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4298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11362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4595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Need to add number of acres protected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192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00372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93134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4595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3814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4595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90347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4595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6013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3813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45951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896766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en-CA" smtClean="0"/>
              <a:t>26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459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4494212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568" y="2087880"/>
            <a:ext cx="5791200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522413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06880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9314539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85800"/>
            <a:ext cx="7460842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8667" y="685800"/>
            <a:ext cx="12954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en-US"/>
              <a:t>4/28/2021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/>
              <a:t>‹#›</a:t>
            </a:fld>
            <a:endParaRPr dirty="0"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1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3852" y="188640"/>
            <a:ext cx="10801200" cy="568863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CA" b="1" dirty="0"/>
              <a:t>Conservation in a changing landscape: An overview of land trusts in Canada</a:t>
            </a:r>
            <a:br>
              <a:rPr lang="en-CA" b="1" dirty="0"/>
            </a:br>
            <a:br>
              <a:rPr lang="en-US" dirty="0"/>
            </a:br>
            <a:br>
              <a:rPr lang="en-US" sz="5300" dirty="0"/>
            </a:br>
            <a:endParaRPr lang="en-US" sz="5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764" y="5013176"/>
            <a:ext cx="11927061" cy="1728192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In collaboration with:</a:t>
            </a:r>
          </a:p>
          <a:p>
            <a:pPr algn="r"/>
            <a:endParaRPr lang="en-US" dirty="0"/>
          </a:p>
          <a:p>
            <a:pPr algn="r"/>
            <a:r>
              <a:rPr lang="en-US" sz="3200" dirty="0"/>
              <a:t> </a:t>
            </a:r>
            <a:r>
              <a:rPr lang="en-CA" sz="3200" b="1" dirty="0"/>
              <a:t>Paul </a:t>
            </a:r>
            <a:r>
              <a:rPr lang="en-CA" sz="3200" dirty="0"/>
              <a:t>McNair (BC Land Trust Alliance)	</a:t>
            </a:r>
          </a:p>
          <a:p>
            <a:pPr algn="r"/>
            <a:r>
              <a:rPr lang="en-US" sz="3200" b="1" dirty="0"/>
              <a:t>Jessica</a:t>
            </a:r>
            <a:r>
              <a:rPr lang="en-US" sz="3200" dirty="0"/>
              <a:t> Dempsey (UVIC)			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2413" y="4149080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1764" y="4941168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Karen Kalynka, MA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1617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1804" y="260648"/>
            <a:ext cx="12601400" cy="712905"/>
          </a:xfrm>
        </p:spPr>
        <p:txBody>
          <a:bodyPr>
            <a:noAutofit/>
          </a:bodyPr>
          <a:lstStyle/>
          <a:p>
            <a:r>
              <a:rPr lang="en-CA" sz="4400" b="1" dirty="0"/>
              <a:t>Islands of Green: Protected Areas in Canada 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141784" y="4433083"/>
            <a:ext cx="2232552" cy="3096344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1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02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72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5468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616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1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3200" dirty="0"/>
              <a:t>10% of Canada’s terrestrial land mass is protected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48" y="1124744"/>
            <a:ext cx="7920880" cy="48565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9924020" y="1760617"/>
            <a:ext cx="23630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/>
              <a:t>Commitment to protect</a:t>
            </a:r>
          </a:p>
          <a:p>
            <a:r>
              <a:rPr lang="en-CA" sz="2800" b="1" i="1" dirty="0"/>
              <a:t>17 % </a:t>
            </a:r>
            <a:r>
              <a:rPr lang="en-CA" sz="2800" i="1" dirty="0"/>
              <a:t>to reach the </a:t>
            </a:r>
            <a:r>
              <a:rPr lang="en-CA" sz="2800" b="1" i="1" dirty="0"/>
              <a:t>2020 Biodiversity Goals and Targets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98907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6990" y="2060848"/>
            <a:ext cx="6023446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3200" b="1" dirty="0"/>
              <a:t>11% of Canada is privately owned</a:t>
            </a:r>
            <a:br>
              <a:rPr lang="en-CA" sz="3200" b="1" dirty="0"/>
            </a:br>
            <a:r>
              <a:rPr lang="en-CA" sz="3200" i="1" dirty="0"/>
              <a:t>primarily in Southern regions</a:t>
            </a:r>
          </a:p>
          <a:p>
            <a:pPr marL="0" indent="0">
              <a:buNone/>
            </a:pPr>
            <a:endParaRPr lang="en-CA" sz="1000" dirty="0"/>
          </a:p>
          <a:p>
            <a:pPr marL="0" indent="0">
              <a:buNone/>
            </a:pPr>
            <a:r>
              <a:rPr lang="en-CA" sz="3200" b="1" dirty="0"/>
              <a:t>Habitat loss </a:t>
            </a:r>
            <a:r>
              <a:rPr lang="en-CA" sz="3200" dirty="0"/>
              <a:t>is the largest factor contributing to Species at Risk: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CA" sz="2400" dirty="0"/>
              <a:t>46%  from Agriculture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CA" sz="2400" dirty="0"/>
              <a:t>44% from Urbanization</a:t>
            </a:r>
          </a:p>
        </p:txBody>
      </p:sp>
      <p:sp>
        <p:nvSpPr>
          <p:cNvPr id="3" name="AutoShape 2" descr="Image result for carabo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8428" y="2780928"/>
            <a:ext cx="5452882" cy="3392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A4681E9-E7ED-405E-A76C-0342E82F5E04}"/>
              </a:ext>
            </a:extLst>
          </p:cNvPr>
          <p:cNvSpPr txBox="1">
            <a:spLocks/>
          </p:cNvSpPr>
          <p:nvPr/>
        </p:nvSpPr>
        <p:spPr>
          <a:xfrm>
            <a:off x="621804" y="260648"/>
            <a:ext cx="12601400" cy="7129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4400" b="1" dirty="0"/>
              <a:t>Private land conservation is important</a:t>
            </a:r>
          </a:p>
        </p:txBody>
      </p:sp>
    </p:spTree>
    <p:extLst>
      <p:ext uri="{BB962C8B-B14F-4D97-AF65-F5344CB8AC3E}">
        <p14:creationId xmlns:p14="http://schemas.microsoft.com/office/powerpoint/2010/main" val="312273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796" y="274669"/>
            <a:ext cx="9144000" cy="729648"/>
          </a:xfrm>
        </p:spPr>
        <p:txBody>
          <a:bodyPr/>
          <a:lstStyle/>
          <a:p>
            <a:r>
              <a:rPr lang="en-CA" b="1" dirty="0"/>
              <a:t>About this research </a:t>
            </a:r>
            <a:r>
              <a:rPr lang="en-CA" dirty="0"/>
              <a:t>(</a:t>
            </a:r>
            <a:r>
              <a:rPr lang="en-CA" i="1" dirty="0"/>
              <a:t>the survey</a:t>
            </a:r>
            <a:r>
              <a:rPr lang="en-CA" dirty="0"/>
              <a:t>)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80" y="1800200"/>
            <a:ext cx="6120680" cy="3140968"/>
          </a:xfrm>
        </p:spPr>
        <p:txBody>
          <a:bodyPr>
            <a:noAutofit/>
          </a:bodyPr>
          <a:lstStyle/>
          <a:p>
            <a:r>
              <a:rPr lang="en-CA" dirty="0"/>
              <a:t>According to Wilkinson (2014), </a:t>
            </a:r>
            <a:r>
              <a:rPr lang="en-CA" b="1" dirty="0"/>
              <a:t>200</a:t>
            </a:r>
            <a:r>
              <a:rPr lang="en-CA" dirty="0"/>
              <a:t> Land Trust Organization exist in Canada</a:t>
            </a:r>
          </a:p>
          <a:p>
            <a:pPr lvl="0"/>
            <a:r>
              <a:rPr lang="en-US" b="1" dirty="0"/>
              <a:t>Survey invitation </a:t>
            </a:r>
            <a:r>
              <a:rPr lang="en-US" dirty="0"/>
              <a:t>sent to </a:t>
            </a:r>
            <a:r>
              <a:rPr lang="en-US" b="1" dirty="0"/>
              <a:t>120 </a:t>
            </a:r>
            <a:r>
              <a:rPr lang="en-US" dirty="0"/>
              <a:t>members of the Alliances; 114 were initiated online</a:t>
            </a:r>
            <a:endParaRPr lang="en-CA" dirty="0"/>
          </a:p>
          <a:p>
            <a:r>
              <a:rPr lang="en-CA" b="1" dirty="0"/>
              <a:t>70</a:t>
            </a:r>
            <a:r>
              <a:rPr lang="en-CA" dirty="0"/>
              <a:t> (bilingual) </a:t>
            </a:r>
            <a:r>
              <a:rPr lang="en-CA" b="1" dirty="0"/>
              <a:t>anonymous online surveys</a:t>
            </a:r>
            <a:r>
              <a:rPr lang="en-CA" dirty="0"/>
              <a:t> were </a:t>
            </a:r>
            <a:r>
              <a:rPr lang="en-CA" b="1" dirty="0"/>
              <a:t>completed </a:t>
            </a:r>
            <a:r>
              <a:rPr lang="en-CA" dirty="0"/>
              <a:t>between Sep-2016 and July-2019 (</a:t>
            </a:r>
            <a:r>
              <a:rPr lang="en-CA" i="1" dirty="0"/>
              <a:t>N</a:t>
            </a:r>
            <a:r>
              <a:rPr lang="en-CA" dirty="0"/>
              <a:t>=70)</a:t>
            </a:r>
          </a:p>
          <a:p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716106-F3AA-464D-9FE8-CD3AEA6C91C5}"/>
              </a:ext>
            </a:extLst>
          </p:cNvPr>
          <p:cNvSpPr txBox="1"/>
          <p:nvPr/>
        </p:nvSpPr>
        <p:spPr>
          <a:xfrm>
            <a:off x="261764" y="4853136"/>
            <a:ext cx="5904656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i="1" dirty="0"/>
              <a:t>What is the current state of Land Trusts in Canada in relation to </a:t>
            </a:r>
            <a:r>
              <a:rPr lang="en-US" sz="2800" b="1" i="1" dirty="0"/>
              <a:t>size</a:t>
            </a:r>
            <a:r>
              <a:rPr lang="en-US" sz="2800" i="1" dirty="0"/>
              <a:t>, level of </a:t>
            </a:r>
            <a:r>
              <a:rPr lang="en-US" sz="2800" b="1" i="1" dirty="0"/>
              <a:t>protection</a:t>
            </a:r>
            <a:r>
              <a:rPr lang="en-US" sz="2800" i="1" dirty="0"/>
              <a:t>, </a:t>
            </a:r>
            <a:r>
              <a:rPr lang="en-US" sz="2800" b="1" i="1" dirty="0"/>
              <a:t>funding</a:t>
            </a:r>
            <a:r>
              <a:rPr lang="en-US" sz="2800" i="1" dirty="0"/>
              <a:t>, </a:t>
            </a:r>
            <a:r>
              <a:rPr lang="en-US" sz="2800" b="1" i="1" dirty="0"/>
              <a:t>governance </a:t>
            </a:r>
            <a:r>
              <a:rPr lang="en-US" sz="2800" i="1" dirty="0"/>
              <a:t>structure and </a:t>
            </a:r>
            <a:r>
              <a:rPr lang="en-US" sz="2800" b="1" i="1" dirty="0"/>
              <a:t>ecological monitoring</a:t>
            </a:r>
            <a:r>
              <a:rPr lang="en-US" sz="2800" i="1" dirty="0"/>
              <a:t>?</a:t>
            </a:r>
            <a:endParaRPr lang="en-CA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A6BE38-967E-40DD-90B5-7C87ABC924F7}"/>
              </a:ext>
            </a:extLst>
          </p:cNvPr>
          <p:cNvSpPr txBox="1"/>
          <p:nvPr/>
        </p:nvSpPr>
        <p:spPr>
          <a:xfrm>
            <a:off x="8830716" y="566124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Home Province of the Land Trusts included in this sample (N=70)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3C3187FF-2F39-42D2-A108-872C8A234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20" y="188982"/>
            <a:ext cx="9760542" cy="58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0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203869"/>
              </p:ext>
            </p:extLst>
          </p:nvPr>
        </p:nvGraphicFramePr>
        <p:xfrm>
          <a:off x="-26268" y="426410"/>
          <a:ext cx="8459248" cy="5954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40526853"/>
              </p:ext>
            </p:extLst>
          </p:nvPr>
        </p:nvGraphicFramePr>
        <p:xfrm>
          <a:off x="8277522" y="742392"/>
          <a:ext cx="3672407" cy="1932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16816" cy="1484784"/>
          </a:xfrm>
        </p:spPr>
        <p:txBody>
          <a:bodyPr>
            <a:normAutofit/>
          </a:bodyPr>
          <a:lstStyle/>
          <a:p>
            <a:pPr algn="r"/>
            <a:br>
              <a:rPr lang="en-CA" sz="4400" dirty="0"/>
            </a:br>
            <a:endParaRPr lang="en-CA" sz="4400" dirty="0"/>
          </a:p>
        </p:txBody>
      </p:sp>
      <p:sp>
        <p:nvSpPr>
          <p:cNvPr id="4" name="Rectangle 3"/>
          <p:cNvSpPr/>
          <p:nvPr/>
        </p:nvSpPr>
        <p:spPr>
          <a:xfrm>
            <a:off x="5950396" y="5301208"/>
            <a:ext cx="60486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400" b="1" i="1" dirty="0"/>
              <a:t>Findings:</a:t>
            </a:r>
            <a:endParaRPr lang="en-CA" sz="4400" b="1" dirty="0"/>
          </a:p>
        </p:txBody>
      </p:sp>
    </p:spTree>
    <p:extLst>
      <p:ext uri="{BB962C8B-B14F-4D97-AF65-F5344CB8AC3E}">
        <p14:creationId xmlns:p14="http://schemas.microsoft.com/office/powerpoint/2010/main" val="331384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6EAC5B-E2DD-40D9-9ECA-063BBC8FA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96" y="2636912"/>
            <a:ext cx="9144000" cy="4267200"/>
          </a:xfrm>
        </p:spPr>
        <p:txBody>
          <a:bodyPr>
            <a:normAutofit/>
          </a:bodyPr>
          <a:lstStyle/>
          <a:p>
            <a:r>
              <a:rPr lang="en-US" sz="3200" b="1" dirty="0"/>
              <a:t>In this section: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mission statement + strategic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staff + volunteers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First Nations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measuring success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C5A1BC1-6B33-4B5E-9086-859A53D98D23}"/>
              </a:ext>
            </a:extLst>
          </p:cNvPr>
          <p:cNvGrpSpPr/>
          <p:nvPr/>
        </p:nvGrpSpPr>
        <p:grpSpPr>
          <a:xfrm>
            <a:off x="6382444" y="710704"/>
            <a:ext cx="3384376" cy="3384376"/>
            <a:chOff x="3383693" y="-232841"/>
            <a:chExt cx="1991891" cy="199189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20CD40-C7A7-48F3-B2C5-BEF103A4E926}"/>
                </a:ext>
              </a:extLst>
            </p:cNvPr>
            <p:cNvSpPr/>
            <p:nvPr/>
          </p:nvSpPr>
          <p:spPr>
            <a:xfrm>
              <a:off x="3383693" y="-232841"/>
              <a:ext cx="1991891" cy="1991891"/>
            </a:xfrm>
            <a:prstGeom prst="ellipse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49772909-FF33-4F15-838A-C813D59C2CEB}"/>
                </a:ext>
              </a:extLst>
            </p:cNvPr>
            <p:cNvSpPr txBox="1"/>
            <p:nvPr/>
          </p:nvSpPr>
          <p:spPr>
            <a:xfrm>
              <a:off x="3675399" y="58865"/>
              <a:ext cx="1408479" cy="1408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4400" b="0" kern="1200" dirty="0"/>
                <a:t>Who are the land trusts?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CB3D0D3-B3B0-4DD4-ADD1-8ABC2E4BDCA6}"/>
              </a:ext>
            </a:extLst>
          </p:cNvPr>
          <p:cNvSpPr/>
          <p:nvPr/>
        </p:nvSpPr>
        <p:spPr>
          <a:xfrm>
            <a:off x="45740" y="44624"/>
            <a:ext cx="12025336" cy="6778192"/>
          </a:xfrm>
          <a:prstGeom prst="rect">
            <a:avLst/>
          </a:prstGeom>
          <a:noFill/>
          <a:ln w="127000" cmpd="thickThin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30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 rot="16200000">
            <a:off x="341377" y="3364597"/>
            <a:ext cx="580930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Mission Statements</a:t>
            </a:r>
          </a:p>
          <a:p>
            <a:r>
              <a:rPr lang="en-CA" sz="1400" b="1" i="1" dirty="0"/>
              <a:t>(word Cloud of 300 most common words)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93934C-E74E-4B7E-A616-69C4D6FC2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80" y="1"/>
            <a:ext cx="7557371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4B5229D-3301-4254-A179-2C603D46A9A3}"/>
              </a:ext>
            </a:extLst>
          </p:cNvPr>
          <p:cNvGrpSpPr/>
          <p:nvPr/>
        </p:nvGrpSpPr>
        <p:grpSpPr>
          <a:xfrm>
            <a:off x="201770" y="188640"/>
            <a:ext cx="2325239" cy="2325239"/>
            <a:chOff x="3059036" y="-136988"/>
            <a:chExt cx="2325239" cy="232523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F7B51E-20C0-4225-94D0-17F1EDBA4CC3}"/>
                </a:ext>
              </a:extLst>
            </p:cNvPr>
            <p:cNvSpPr/>
            <p:nvPr/>
          </p:nvSpPr>
          <p:spPr>
            <a:xfrm>
              <a:off x="3059036" y="-136988"/>
              <a:ext cx="2325239" cy="2325239"/>
            </a:xfrm>
            <a:prstGeom prst="ellipse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Oval 4">
              <a:extLst>
                <a:ext uri="{FF2B5EF4-FFF2-40B4-BE49-F238E27FC236}">
                  <a16:creationId xmlns:a16="http://schemas.microsoft.com/office/drawing/2014/main" id="{3871C43B-36A6-4173-8859-916CF7B856B9}"/>
                </a:ext>
              </a:extLst>
            </p:cNvPr>
            <p:cNvSpPr txBox="1"/>
            <p:nvPr/>
          </p:nvSpPr>
          <p:spPr>
            <a:xfrm>
              <a:off x="3399559" y="203535"/>
              <a:ext cx="1644193" cy="16441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kern="1200" dirty="0"/>
                <a:t>Who are the Land Trusts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66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93813" y="2060848"/>
            <a:ext cx="5760640" cy="460851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AB55716-12C5-4D6E-837C-8B498415FC6B}"/>
              </a:ext>
            </a:extLst>
          </p:cNvPr>
          <p:cNvGrpSpPr/>
          <p:nvPr/>
        </p:nvGrpSpPr>
        <p:grpSpPr>
          <a:xfrm>
            <a:off x="201770" y="188640"/>
            <a:ext cx="2325239" cy="2325239"/>
            <a:chOff x="3059036" y="-136988"/>
            <a:chExt cx="2325239" cy="232523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82D0467-B42F-4395-9817-E481AD24D51C}"/>
                </a:ext>
              </a:extLst>
            </p:cNvPr>
            <p:cNvSpPr/>
            <p:nvPr/>
          </p:nvSpPr>
          <p:spPr>
            <a:xfrm>
              <a:off x="3059036" y="-136988"/>
              <a:ext cx="2325239" cy="2325239"/>
            </a:xfrm>
            <a:prstGeom prst="ellipse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9D44A7B9-5878-4857-82D0-4949E5146538}"/>
                </a:ext>
              </a:extLst>
            </p:cNvPr>
            <p:cNvSpPr txBox="1"/>
            <p:nvPr/>
          </p:nvSpPr>
          <p:spPr>
            <a:xfrm>
              <a:off x="3399559" y="203535"/>
              <a:ext cx="1644193" cy="16441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kern="1200" dirty="0"/>
                <a:t>Who are the Land Trusts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854052" y="818188"/>
            <a:ext cx="83529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Mission &amp; Strategic Plan</a:t>
            </a:r>
          </a:p>
          <a:p>
            <a:endParaRPr lang="en-CA" sz="1400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AF5E6E-0A62-4236-A82E-8893C147B787}"/>
              </a:ext>
            </a:extLst>
          </p:cNvPr>
          <p:cNvGrpSpPr/>
          <p:nvPr/>
        </p:nvGrpSpPr>
        <p:grpSpPr>
          <a:xfrm>
            <a:off x="6723678" y="2348880"/>
            <a:ext cx="5203382" cy="4320480"/>
            <a:chOff x="6723678" y="2060848"/>
            <a:chExt cx="5203382" cy="4320480"/>
          </a:xfrm>
        </p:grpSpPr>
        <p:sp>
          <p:nvSpPr>
            <p:cNvPr id="11" name="Rectangle 10"/>
            <p:cNvSpPr/>
            <p:nvPr/>
          </p:nvSpPr>
          <p:spPr>
            <a:xfrm>
              <a:off x="6958508" y="2060848"/>
              <a:ext cx="4819419" cy="43204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99965" y="2204864"/>
              <a:ext cx="4536504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400" b="1" dirty="0"/>
                <a:t>Is there a Strategic Conservation Plan articulated and in place (n=65)?</a:t>
              </a:r>
            </a:p>
            <a:p>
              <a:endParaRPr lang="en-CA" sz="1400" dirty="0"/>
            </a:p>
          </p:txBody>
        </p:sp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58033DAD-9D88-4B0C-980F-9D5EE7509CD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08872141"/>
                </p:ext>
              </p:extLst>
            </p:nvPr>
          </p:nvGraphicFramePr>
          <p:xfrm>
            <a:off x="6723678" y="2996952"/>
            <a:ext cx="5203382" cy="31148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240B800-756D-4213-8E71-B2AC0CBD1CB1}"/>
              </a:ext>
            </a:extLst>
          </p:cNvPr>
          <p:cNvSpPr txBox="1"/>
          <p:nvPr/>
        </p:nvSpPr>
        <p:spPr>
          <a:xfrm>
            <a:off x="909836" y="3076226"/>
            <a:ext cx="51125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What defines the mission statements (</a:t>
            </a:r>
            <a:r>
              <a:rPr lang="en-CA" sz="2400" b="1" i="1" dirty="0"/>
              <a:t>n</a:t>
            </a:r>
            <a:r>
              <a:rPr lang="en-CA" sz="2400" b="1" dirty="0"/>
              <a:t>=67)?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400" u="sng" dirty="0"/>
              <a:t>protect</a:t>
            </a:r>
            <a:r>
              <a:rPr lang="en-US" sz="2400" dirty="0"/>
              <a:t> natural environment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400" u="sng" dirty="0"/>
              <a:t>conserve</a:t>
            </a:r>
            <a:r>
              <a:rPr lang="en-US" sz="2400" dirty="0"/>
              <a:t> ecological, scenic, cultural, geological, or recreational </a:t>
            </a:r>
            <a:r>
              <a:rPr lang="en-US" sz="2400" u="sng" dirty="0"/>
              <a:t>value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400" dirty="0"/>
              <a:t>conservation in </a:t>
            </a:r>
            <a:r>
              <a:rPr lang="en-US" sz="2400" u="sng" dirty="0"/>
              <a:t>perpetuity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400" dirty="0"/>
              <a:t>Public Benefit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24777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854052" y="818188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Staff and Volunteers (</a:t>
            </a:r>
            <a:r>
              <a:rPr lang="en-CA" sz="3200" b="1" i="1" dirty="0"/>
              <a:t>n</a:t>
            </a:r>
            <a:r>
              <a:rPr lang="en-CA" sz="3200" b="1" dirty="0"/>
              <a:t>=65) </a:t>
            </a:r>
            <a:endParaRPr lang="en-CA" sz="14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9E05AC5-0E3F-4DA4-A35E-CE42C199864F}"/>
              </a:ext>
            </a:extLst>
          </p:cNvPr>
          <p:cNvGrpSpPr/>
          <p:nvPr/>
        </p:nvGrpSpPr>
        <p:grpSpPr>
          <a:xfrm>
            <a:off x="117748" y="44624"/>
            <a:ext cx="2325239" cy="2325239"/>
            <a:chOff x="3059036" y="-136988"/>
            <a:chExt cx="2325239" cy="232523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C2891C1-BEA8-4242-8159-DD300ADAE5B0}"/>
                </a:ext>
              </a:extLst>
            </p:cNvPr>
            <p:cNvSpPr/>
            <p:nvPr/>
          </p:nvSpPr>
          <p:spPr>
            <a:xfrm>
              <a:off x="3059036" y="-136988"/>
              <a:ext cx="2325239" cy="2325239"/>
            </a:xfrm>
            <a:prstGeom prst="ellipse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AE138C71-6453-409E-A6BC-3C0E6AF2BD96}"/>
                </a:ext>
              </a:extLst>
            </p:cNvPr>
            <p:cNvSpPr txBox="1"/>
            <p:nvPr/>
          </p:nvSpPr>
          <p:spPr>
            <a:xfrm>
              <a:off x="3399559" y="203535"/>
              <a:ext cx="1644193" cy="16441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kern="1200" dirty="0"/>
                <a:t>Who are the Land Trust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13A3B15-86D3-460E-973C-9457FFD72380}"/>
              </a:ext>
            </a:extLst>
          </p:cNvPr>
          <p:cNvSpPr txBox="1"/>
          <p:nvPr/>
        </p:nvSpPr>
        <p:spPr>
          <a:xfrm>
            <a:off x="1598354" y="2204864"/>
            <a:ext cx="5144130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Volunteers are the driving force:</a:t>
            </a:r>
            <a:endParaRPr lang="en-US" sz="2800" dirty="0"/>
          </a:p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organizations have on average </a:t>
            </a:r>
            <a:r>
              <a:rPr lang="en-US" sz="2000" b="1" dirty="0"/>
              <a:t>50 volunteers </a:t>
            </a:r>
            <a:r>
              <a:rPr lang="en-US" sz="2000" dirty="0"/>
              <a:t>that they work with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5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organizations have on average </a:t>
            </a:r>
            <a:r>
              <a:rPr lang="en-US" sz="2000" b="1" dirty="0"/>
              <a:t>9 (volunteer) board members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/>
              <a:t>volunteers are recruited</a:t>
            </a:r>
            <a:r>
              <a:rPr lang="en-US" sz="2000" dirty="0"/>
              <a:t> primarily by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word of mouth (members)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special events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website / social media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en-US" sz="12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/>
              <a:t>recruitment of volunteers is a constant process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A0FD1-ED84-401B-8937-D7CAF5507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572" y="279636"/>
            <a:ext cx="5054022" cy="34994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3FAEC8-AC44-4EE5-808B-A782E5FA0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143" y="2911859"/>
            <a:ext cx="5267401" cy="36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1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3772" y="2710386"/>
            <a:ext cx="6120680" cy="400950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39023" y="2780928"/>
            <a:ext cx="27750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Organization’s relationship with First Nations (</a:t>
            </a:r>
            <a:r>
              <a:rPr lang="en-CA" sz="2800" i="1" dirty="0"/>
              <a:t>n</a:t>
            </a:r>
            <a:r>
              <a:rPr lang="en-CA" sz="2800" dirty="0"/>
              <a:t>=66)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274265"/>
              </p:ext>
            </p:extLst>
          </p:nvPr>
        </p:nvGraphicFramePr>
        <p:xfrm>
          <a:off x="1197868" y="2780928"/>
          <a:ext cx="6264696" cy="3900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9A05C9F-4160-431E-8BE2-457753556D99}"/>
              </a:ext>
            </a:extLst>
          </p:cNvPr>
          <p:cNvSpPr txBox="1"/>
          <p:nvPr/>
        </p:nvSpPr>
        <p:spPr>
          <a:xfrm>
            <a:off x="2854052" y="818188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Partnerships with First Nations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BC6148-5ECD-4372-869C-8A2BA94A018D}"/>
              </a:ext>
            </a:extLst>
          </p:cNvPr>
          <p:cNvSpPr txBox="1"/>
          <p:nvPr/>
        </p:nvSpPr>
        <p:spPr>
          <a:xfrm>
            <a:off x="7390556" y="1980123"/>
            <a:ext cx="4320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2800" b="1" dirty="0"/>
              <a:t>Education</a:t>
            </a:r>
          </a:p>
          <a:p>
            <a:endParaRPr lang="en-CA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2800" b="1" dirty="0"/>
              <a:t>Partnerships and participation </a:t>
            </a:r>
            <a:r>
              <a:rPr lang="en-CA" sz="2800" dirty="0"/>
              <a:t>in site-specific projects (restoration activities)</a:t>
            </a:r>
          </a:p>
          <a:p>
            <a:endParaRPr lang="en-CA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2800" dirty="0"/>
              <a:t>Process of </a:t>
            </a:r>
            <a:r>
              <a:rPr lang="en-CA" sz="2800" b="1" dirty="0"/>
              <a:t>consultation</a:t>
            </a:r>
            <a:r>
              <a:rPr lang="en-CA" sz="2800" dirty="0"/>
              <a:t> and recognition</a:t>
            </a:r>
          </a:p>
          <a:p>
            <a:endParaRPr lang="en-CA" b="1" u="sng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2800" b="1" dirty="0"/>
              <a:t>Volunteers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D6587A-6F09-4210-8AAD-87153689E5B9}"/>
              </a:ext>
            </a:extLst>
          </p:cNvPr>
          <p:cNvGrpSpPr/>
          <p:nvPr/>
        </p:nvGrpSpPr>
        <p:grpSpPr>
          <a:xfrm>
            <a:off x="117748" y="44624"/>
            <a:ext cx="2325239" cy="2325239"/>
            <a:chOff x="3059036" y="-136988"/>
            <a:chExt cx="2325239" cy="232523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FFEEBCE-5A48-42E6-A527-FE0A9162DE5A}"/>
                </a:ext>
              </a:extLst>
            </p:cNvPr>
            <p:cNvSpPr/>
            <p:nvPr/>
          </p:nvSpPr>
          <p:spPr>
            <a:xfrm>
              <a:off x="3059036" y="-136988"/>
              <a:ext cx="2325239" cy="2325239"/>
            </a:xfrm>
            <a:prstGeom prst="ellipse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92643420-FDB6-4705-9125-F05933B8FFC5}"/>
                </a:ext>
              </a:extLst>
            </p:cNvPr>
            <p:cNvSpPr txBox="1"/>
            <p:nvPr/>
          </p:nvSpPr>
          <p:spPr>
            <a:xfrm>
              <a:off x="3399559" y="203535"/>
              <a:ext cx="1644193" cy="16441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kern="1200" dirty="0"/>
                <a:t>Who are the Land Trust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068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854052" y="818188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How is success measured?</a:t>
            </a:r>
            <a:endParaRPr lang="en-CA" sz="16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9E05AC5-0E3F-4DA4-A35E-CE42C199864F}"/>
              </a:ext>
            </a:extLst>
          </p:cNvPr>
          <p:cNvGrpSpPr/>
          <p:nvPr/>
        </p:nvGrpSpPr>
        <p:grpSpPr>
          <a:xfrm>
            <a:off x="201770" y="188640"/>
            <a:ext cx="2325239" cy="2325239"/>
            <a:chOff x="3059036" y="-136988"/>
            <a:chExt cx="2325239" cy="232523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C2891C1-BEA8-4242-8159-DD300ADAE5B0}"/>
                </a:ext>
              </a:extLst>
            </p:cNvPr>
            <p:cNvSpPr/>
            <p:nvPr/>
          </p:nvSpPr>
          <p:spPr>
            <a:xfrm>
              <a:off x="3059036" y="-136988"/>
              <a:ext cx="2325239" cy="2325239"/>
            </a:xfrm>
            <a:prstGeom prst="ellipse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AE138C71-6453-409E-A6BC-3C0E6AF2BD96}"/>
                </a:ext>
              </a:extLst>
            </p:cNvPr>
            <p:cNvSpPr txBox="1"/>
            <p:nvPr/>
          </p:nvSpPr>
          <p:spPr>
            <a:xfrm>
              <a:off x="3399559" y="203535"/>
              <a:ext cx="1644193" cy="16441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kern="1200" dirty="0"/>
                <a:t>Who are the Land Trust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9B360D9-A4FF-46F8-866F-79F59DB961FC}"/>
              </a:ext>
            </a:extLst>
          </p:cNvPr>
          <p:cNvSpPr txBox="1"/>
          <p:nvPr/>
        </p:nvSpPr>
        <p:spPr>
          <a:xfrm>
            <a:off x="1931082" y="2531044"/>
            <a:ext cx="10198868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dirty="0"/>
              <a:t>by total </a:t>
            </a:r>
            <a:r>
              <a:rPr lang="en-CA" sz="2800" b="1" dirty="0"/>
              <a:t>acres</a:t>
            </a:r>
            <a:r>
              <a:rPr lang="en-CA" sz="2800" dirty="0"/>
              <a:t> of protected land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dirty="0"/>
              <a:t>number of </a:t>
            </a:r>
            <a:r>
              <a:rPr lang="en-CA" sz="2800" b="1" dirty="0"/>
              <a:t>volunteers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dirty="0"/>
              <a:t>effective </a:t>
            </a:r>
            <a:r>
              <a:rPr lang="en-CA" sz="2800" b="1" dirty="0"/>
              <a:t>monitoring</a:t>
            </a:r>
            <a:r>
              <a:rPr lang="en-CA" sz="2800" dirty="0"/>
              <a:t> and protection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dirty="0"/>
              <a:t> </a:t>
            </a:r>
            <a:r>
              <a:rPr lang="en-CA" sz="2800" b="1" dirty="0"/>
              <a:t>education</a:t>
            </a:r>
            <a:r>
              <a:rPr lang="en-CA" sz="2800" dirty="0"/>
              <a:t>, outreach &amp; community/landowner support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dirty="0"/>
              <a:t>financial </a:t>
            </a:r>
            <a:r>
              <a:rPr lang="en-CA" sz="2800" b="1" dirty="0"/>
              <a:t>security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dirty="0"/>
              <a:t>a successful ‘</a:t>
            </a:r>
            <a:r>
              <a:rPr lang="en-CA" sz="2800" b="1" dirty="0"/>
              <a:t>Management and Stewardship Plan</a:t>
            </a:r>
            <a:r>
              <a:rPr lang="en-CA" sz="2800" dirty="0"/>
              <a:t>’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71F219-D52C-4D1A-813B-28E49412A6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660" y="1901712"/>
            <a:ext cx="3528392" cy="22036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D10179-91AB-4C55-B092-54E2D103739B}"/>
              </a:ext>
            </a:extLst>
          </p:cNvPr>
          <p:cNvSpPr txBox="1"/>
          <p:nvPr/>
        </p:nvSpPr>
        <p:spPr>
          <a:xfrm>
            <a:off x="10486900" y="4149080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© brainerddispatch.com</a:t>
            </a:r>
          </a:p>
        </p:txBody>
      </p:sp>
    </p:spTree>
    <p:extLst>
      <p:ext uri="{BB962C8B-B14F-4D97-AF65-F5344CB8AC3E}">
        <p14:creationId xmlns:p14="http://schemas.microsoft.com/office/powerpoint/2010/main" val="242956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6EAC5B-E2DD-40D9-9ECA-063BBC8FA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20" y="2708920"/>
            <a:ext cx="9144000" cy="3573016"/>
          </a:xfrm>
        </p:spPr>
        <p:txBody>
          <a:bodyPr>
            <a:normAutofit/>
          </a:bodyPr>
          <a:lstStyle/>
          <a:p>
            <a:r>
              <a:rPr lang="en-US" sz="3200" b="1" dirty="0"/>
              <a:t>In this section: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what is protected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how much is protected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ownership + change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conservation tools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monitoring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31BBFB-9561-421C-915B-C46B84F91E2E}"/>
              </a:ext>
            </a:extLst>
          </p:cNvPr>
          <p:cNvGrpSpPr/>
          <p:nvPr/>
        </p:nvGrpSpPr>
        <p:grpSpPr>
          <a:xfrm>
            <a:off x="6382444" y="710704"/>
            <a:ext cx="3384376" cy="3384376"/>
            <a:chOff x="5918290" y="2065149"/>
            <a:chExt cx="1905933" cy="190593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71CF976-E1F7-43E4-A0EC-B53DE38D518E}"/>
                </a:ext>
              </a:extLst>
            </p:cNvPr>
            <p:cNvSpPr/>
            <p:nvPr/>
          </p:nvSpPr>
          <p:spPr>
            <a:xfrm>
              <a:off x="5918290" y="2065149"/>
              <a:ext cx="1905933" cy="1905933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52C56B1D-3E04-43E2-9F66-42D98B283ED6}"/>
                </a:ext>
              </a:extLst>
            </p:cNvPr>
            <p:cNvSpPr txBox="1"/>
            <p:nvPr/>
          </p:nvSpPr>
          <p:spPr>
            <a:xfrm>
              <a:off x="6197407" y="2344266"/>
              <a:ext cx="1347699" cy="1347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schemeClr val="tx1"/>
                  </a:solidFill>
                </a:rPr>
                <a:t>What do the land trust organizations protect, and how do they do it?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2670429-6ED9-461B-99DF-C60CEE3F4EB5}"/>
              </a:ext>
            </a:extLst>
          </p:cNvPr>
          <p:cNvSpPr/>
          <p:nvPr/>
        </p:nvSpPr>
        <p:spPr>
          <a:xfrm>
            <a:off x="45740" y="44624"/>
            <a:ext cx="12025337" cy="6778192"/>
          </a:xfrm>
          <a:prstGeom prst="rect">
            <a:avLst/>
          </a:prstGeom>
          <a:noFill/>
          <a:ln w="127000" cmpd="thickThin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50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4052" y="83671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What do the organizations protect </a:t>
            </a:r>
            <a:r>
              <a:rPr lang="en-CA" sz="2800" dirty="0"/>
              <a:t>(</a:t>
            </a:r>
            <a:r>
              <a:rPr lang="en-CA" sz="2800" i="1" dirty="0"/>
              <a:t>n</a:t>
            </a:r>
            <a:r>
              <a:rPr lang="en-CA" sz="2800" dirty="0"/>
              <a:t>=66)</a:t>
            </a:r>
            <a:r>
              <a:rPr lang="en-CA" sz="2800" b="1" dirty="0"/>
              <a:t>? 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6035502"/>
              </p:ext>
            </p:extLst>
          </p:nvPr>
        </p:nvGraphicFramePr>
        <p:xfrm>
          <a:off x="672599" y="2132856"/>
          <a:ext cx="11326469" cy="4410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825F6F1-6377-4FD7-8CE8-6E88F2A4EA00}"/>
              </a:ext>
            </a:extLst>
          </p:cNvPr>
          <p:cNvGrpSpPr/>
          <p:nvPr/>
        </p:nvGrpSpPr>
        <p:grpSpPr>
          <a:xfrm>
            <a:off x="28877" y="44624"/>
            <a:ext cx="1905933" cy="1905933"/>
            <a:chOff x="5918290" y="2065149"/>
            <a:chExt cx="1905933" cy="190593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E3C6ABD-5D2E-43D4-89CB-51316EEF88F5}"/>
                </a:ext>
              </a:extLst>
            </p:cNvPr>
            <p:cNvSpPr/>
            <p:nvPr/>
          </p:nvSpPr>
          <p:spPr>
            <a:xfrm>
              <a:off x="5918290" y="2065149"/>
              <a:ext cx="1905933" cy="1905933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14F416A6-21E9-410D-8126-E8AFB0076121}"/>
                </a:ext>
              </a:extLst>
            </p:cNvPr>
            <p:cNvSpPr txBox="1"/>
            <p:nvPr/>
          </p:nvSpPr>
          <p:spPr>
            <a:xfrm>
              <a:off x="6197407" y="2344266"/>
              <a:ext cx="1347699" cy="1347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schemeClr val="tx1"/>
                  </a:solidFill>
                </a:rPr>
                <a:t>What do they protect and how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418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5DDC7DD-CC9B-4998-8E7A-8AAC42B42628}"/>
              </a:ext>
            </a:extLst>
          </p:cNvPr>
          <p:cNvSpPr txBox="1"/>
          <p:nvPr/>
        </p:nvSpPr>
        <p:spPr>
          <a:xfrm>
            <a:off x="2854052" y="818188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How much is protected?</a:t>
            </a:r>
            <a:endParaRPr lang="en-CA" sz="1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A8D054-E9F3-44AA-8F3E-7C7FDF91C9A1}"/>
              </a:ext>
            </a:extLst>
          </p:cNvPr>
          <p:cNvSpPr/>
          <p:nvPr/>
        </p:nvSpPr>
        <p:spPr>
          <a:xfrm>
            <a:off x="272849" y="2018451"/>
            <a:ext cx="4429740" cy="288381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509324-1515-4FD2-B0BE-BEFC9C8421AE}"/>
              </a:ext>
            </a:extLst>
          </p:cNvPr>
          <p:cNvSpPr txBox="1"/>
          <p:nvPr/>
        </p:nvSpPr>
        <p:spPr>
          <a:xfrm>
            <a:off x="382108" y="2204864"/>
            <a:ext cx="42721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b="1" dirty="0"/>
              <a:t>70 organizations:</a:t>
            </a:r>
          </a:p>
          <a:p>
            <a:pPr lvl="1"/>
            <a:r>
              <a:rPr lang="en-US" sz="2400" b="1" dirty="0"/>
              <a:t>median is </a:t>
            </a:r>
            <a:r>
              <a:rPr lang="en-US" sz="2400" dirty="0"/>
              <a:t>531 acres</a:t>
            </a:r>
          </a:p>
          <a:p>
            <a:pPr lvl="1"/>
            <a:r>
              <a:rPr lang="en-US" sz="2000" dirty="0"/>
              <a:t>(max. 23,639 acres, min. 4 acres)</a:t>
            </a:r>
            <a:endParaRPr lang="en-CA" sz="2000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sz="1200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2400" dirty="0"/>
              <a:t>average of property that is reported as </a:t>
            </a:r>
            <a:r>
              <a:rPr lang="en-CA" sz="2400" b="1" dirty="0"/>
              <a:t>ecologically sensitive is 85% </a:t>
            </a:r>
            <a:r>
              <a:rPr lang="en-CA" sz="2400" dirty="0"/>
              <a:t>(</a:t>
            </a:r>
            <a:r>
              <a:rPr lang="en-CA" sz="2400" i="1" dirty="0"/>
              <a:t>n</a:t>
            </a:r>
            <a:r>
              <a:rPr lang="en-CA" sz="2400" dirty="0"/>
              <a:t>=53)</a:t>
            </a:r>
            <a:endParaRPr lang="en-CA" sz="2400" b="1" u="sng" dirty="0"/>
          </a:p>
          <a:p>
            <a:endParaRPr lang="en-CA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4C7CF-A731-4B9D-946F-3ECF030F6544}"/>
              </a:ext>
            </a:extLst>
          </p:cNvPr>
          <p:cNvSpPr txBox="1"/>
          <p:nvPr/>
        </p:nvSpPr>
        <p:spPr>
          <a:xfrm>
            <a:off x="261786" y="5157192"/>
            <a:ext cx="5472586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2800" b="1" dirty="0"/>
              <a:t>Landscape-scale approach</a:t>
            </a:r>
          </a:p>
          <a:p>
            <a:r>
              <a:rPr lang="en-CA" sz="2000" b="1" dirty="0"/>
              <a:t>79% </a:t>
            </a:r>
            <a:r>
              <a:rPr lang="en-CA" sz="2000" dirty="0"/>
              <a:t>of the Land Trusts </a:t>
            </a:r>
            <a:r>
              <a:rPr lang="en-CA" sz="2000" b="1" dirty="0"/>
              <a:t>collaborated with other organizations </a:t>
            </a:r>
            <a:r>
              <a:rPr lang="en-CA" sz="2000" dirty="0"/>
              <a:t>to create connected ecological networks using a landscape-scale approach (</a:t>
            </a:r>
            <a:r>
              <a:rPr lang="en-CA" sz="2000" i="1" dirty="0"/>
              <a:t>n</a:t>
            </a:r>
            <a:r>
              <a:rPr lang="en-CA" sz="2000" dirty="0"/>
              <a:t>=66)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F4EBD8-DB7F-4E7D-8F90-977518A55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941" y="1671440"/>
            <a:ext cx="5688632" cy="518902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EAAED45-30B0-43E3-B115-104EED11496B}"/>
              </a:ext>
            </a:extLst>
          </p:cNvPr>
          <p:cNvGrpSpPr/>
          <p:nvPr/>
        </p:nvGrpSpPr>
        <p:grpSpPr>
          <a:xfrm>
            <a:off x="28877" y="44624"/>
            <a:ext cx="1905933" cy="1905933"/>
            <a:chOff x="5918290" y="2065149"/>
            <a:chExt cx="1905933" cy="190593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DA7B03F-440B-42CA-A4B2-D99D167C2421}"/>
                </a:ext>
              </a:extLst>
            </p:cNvPr>
            <p:cNvSpPr/>
            <p:nvPr/>
          </p:nvSpPr>
          <p:spPr>
            <a:xfrm>
              <a:off x="5918290" y="2065149"/>
              <a:ext cx="1905933" cy="1905933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648E4B9A-BEB8-4E2A-B95B-EE928582BA5E}"/>
                </a:ext>
              </a:extLst>
            </p:cNvPr>
            <p:cNvSpPr txBox="1"/>
            <p:nvPr/>
          </p:nvSpPr>
          <p:spPr>
            <a:xfrm>
              <a:off x="6197407" y="2344266"/>
              <a:ext cx="1347699" cy="1347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schemeClr val="tx1"/>
                  </a:solidFill>
                </a:rPr>
                <a:t>What do they protect and how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6DA55D6-E8F8-4B24-AC1A-EE2FECF32C7A}"/>
              </a:ext>
            </a:extLst>
          </p:cNvPr>
          <p:cNvSpPr txBox="1"/>
          <p:nvPr/>
        </p:nvSpPr>
        <p:spPr>
          <a:xfrm>
            <a:off x="10918948" y="60932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n=66</a:t>
            </a:r>
          </a:p>
        </p:txBody>
      </p:sp>
    </p:spTree>
    <p:extLst>
      <p:ext uri="{BB962C8B-B14F-4D97-AF65-F5344CB8AC3E}">
        <p14:creationId xmlns:p14="http://schemas.microsoft.com/office/powerpoint/2010/main" val="228798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C90236-E673-48F9-8D4A-8DBB29FB86C5}"/>
              </a:ext>
            </a:extLst>
          </p:cNvPr>
          <p:cNvSpPr/>
          <p:nvPr/>
        </p:nvSpPr>
        <p:spPr>
          <a:xfrm>
            <a:off x="3934172" y="1844948"/>
            <a:ext cx="8136904" cy="19440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03001"/>
              </p:ext>
            </p:extLst>
          </p:nvPr>
        </p:nvGraphicFramePr>
        <p:xfrm>
          <a:off x="-1034380" y="2636912"/>
          <a:ext cx="6336704" cy="4061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4F58D099-247E-4830-8096-7FF802EB5F9E}"/>
              </a:ext>
            </a:extLst>
          </p:cNvPr>
          <p:cNvGrpSpPr/>
          <p:nvPr/>
        </p:nvGrpSpPr>
        <p:grpSpPr>
          <a:xfrm>
            <a:off x="28877" y="44624"/>
            <a:ext cx="1905933" cy="1905933"/>
            <a:chOff x="5918290" y="2065149"/>
            <a:chExt cx="1905933" cy="190593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152BC9C-6035-4914-B54E-E8F012D1698A}"/>
                </a:ext>
              </a:extLst>
            </p:cNvPr>
            <p:cNvSpPr/>
            <p:nvPr/>
          </p:nvSpPr>
          <p:spPr>
            <a:xfrm>
              <a:off x="5918290" y="2065149"/>
              <a:ext cx="1905933" cy="1905933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4">
              <a:extLst>
                <a:ext uri="{FF2B5EF4-FFF2-40B4-BE49-F238E27FC236}">
                  <a16:creationId xmlns:a16="http://schemas.microsoft.com/office/drawing/2014/main" id="{BD2B179B-F62B-4C44-A905-22715F3DC22B}"/>
                </a:ext>
              </a:extLst>
            </p:cNvPr>
            <p:cNvSpPr txBox="1"/>
            <p:nvPr/>
          </p:nvSpPr>
          <p:spPr>
            <a:xfrm>
              <a:off x="6197407" y="2344266"/>
              <a:ext cx="1347699" cy="1347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schemeClr val="tx1"/>
                  </a:solidFill>
                </a:rPr>
                <a:t>What and how they protect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3C5671E-11C8-44CB-95D6-A9461E9065AC}"/>
              </a:ext>
            </a:extLst>
          </p:cNvPr>
          <p:cNvSpPr txBox="1"/>
          <p:nvPr/>
        </p:nvSpPr>
        <p:spPr>
          <a:xfrm>
            <a:off x="2854052" y="818188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Conservation options used (</a:t>
            </a:r>
            <a:r>
              <a:rPr lang="en-US" sz="3200" b="1" i="1" dirty="0"/>
              <a:t>n</a:t>
            </a:r>
            <a:r>
              <a:rPr lang="en-US" sz="3200" b="1" dirty="0"/>
              <a:t>=67):</a:t>
            </a:r>
            <a:endParaRPr lang="en-CA" sz="1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D9F852-A5C8-4BE1-930C-BFCE21625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224905"/>
              </p:ext>
            </p:extLst>
          </p:nvPr>
        </p:nvGraphicFramePr>
        <p:xfrm>
          <a:off x="4143924" y="2044898"/>
          <a:ext cx="7711128" cy="1528241"/>
        </p:xfrm>
        <a:graphic>
          <a:graphicData uri="http://schemas.openxmlformats.org/drawingml/2006/table">
            <a:tbl>
              <a:tblPr/>
              <a:tblGrid>
                <a:gridCol w="4628672">
                  <a:extLst>
                    <a:ext uri="{9D8B030D-6E8A-4147-A177-3AD203B41FA5}">
                      <a16:colId xmlns:a16="http://schemas.microsoft.com/office/drawing/2014/main" val="598028067"/>
                    </a:ext>
                  </a:extLst>
                </a:gridCol>
                <a:gridCol w="1002546">
                  <a:extLst>
                    <a:ext uri="{9D8B030D-6E8A-4147-A177-3AD203B41FA5}">
                      <a16:colId xmlns:a16="http://schemas.microsoft.com/office/drawing/2014/main" val="3373491562"/>
                    </a:ext>
                  </a:extLst>
                </a:gridCol>
                <a:gridCol w="957656">
                  <a:extLst>
                    <a:ext uri="{9D8B030D-6E8A-4147-A177-3AD203B41FA5}">
                      <a16:colId xmlns:a16="http://schemas.microsoft.com/office/drawing/2014/main" val="1486773564"/>
                    </a:ext>
                  </a:extLst>
                </a:gridCol>
                <a:gridCol w="1122254">
                  <a:extLst>
                    <a:ext uri="{9D8B030D-6E8A-4147-A177-3AD203B41FA5}">
                      <a16:colId xmlns:a16="http://schemas.microsoft.com/office/drawing/2014/main" val="381158813"/>
                    </a:ext>
                  </a:extLst>
                </a:gridCol>
              </a:tblGrid>
              <a:tr h="314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i="1" u="none" strike="noStrike" dirty="0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Change in protected areas over the last five years</a:t>
                      </a:r>
                    </a:p>
                  </a:txBody>
                  <a:tcPr marL="14983" marR="14983" marT="149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increased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the same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decreased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331013"/>
                  </a:ext>
                </a:extLst>
              </a:tr>
              <a:tr h="314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Conservation easements/covenants</a:t>
                      </a:r>
                    </a:p>
                  </a:txBody>
                  <a:tcPr marL="14983" marR="14983" marT="149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14983" marR="14983" marT="1498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644042"/>
                  </a:ext>
                </a:extLst>
              </a:tr>
              <a:tr h="299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Fee simple acquisitions</a:t>
                      </a:r>
                    </a:p>
                  </a:txBody>
                  <a:tcPr marL="14983" marR="14983" marT="149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14983" marR="14983" marT="1498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603525"/>
                  </a:ext>
                </a:extLst>
              </a:tr>
              <a:tr h="299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Management agreements</a:t>
                      </a:r>
                    </a:p>
                  </a:txBody>
                  <a:tcPr marL="14983" marR="14983" marT="149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14983" marR="14983" marT="1498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869707"/>
                  </a:ext>
                </a:extLst>
              </a:tr>
              <a:tr h="299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Stewarding agreements for other organizations</a:t>
                      </a:r>
                    </a:p>
                  </a:txBody>
                  <a:tcPr marL="14983" marR="14983" marT="149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14983" marR="14983" marT="1498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14983" marR="14983" marT="1498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005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05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93C5671E-11C8-44CB-95D6-A9461E9065AC}"/>
              </a:ext>
            </a:extLst>
          </p:cNvPr>
          <p:cNvSpPr txBox="1"/>
          <p:nvPr/>
        </p:nvSpPr>
        <p:spPr>
          <a:xfrm>
            <a:off x="2854052" y="818188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Challenges: </a:t>
            </a:r>
            <a:endParaRPr lang="en-CA" sz="1400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66CA8C2-C7B3-460C-AB20-978568FE0E7B}"/>
              </a:ext>
            </a:extLst>
          </p:cNvPr>
          <p:cNvGrpSpPr/>
          <p:nvPr/>
        </p:nvGrpSpPr>
        <p:grpSpPr>
          <a:xfrm>
            <a:off x="-26268" y="2077092"/>
            <a:ext cx="13177464" cy="4808292"/>
            <a:chOff x="-26268" y="1861068"/>
            <a:chExt cx="13177464" cy="480829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1E20AF1-8E78-4D07-A6C5-9E27000A221C}"/>
                </a:ext>
              </a:extLst>
            </p:cNvPr>
            <p:cNvSpPr/>
            <p:nvPr/>
          </p:nvSpPr>
          <p:spPr>
            <a:xfrm>
              <a:off x="117748" y="2276872"/>
              <a:ext cx="11979595" cy="43204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797113-F2A6-4904-9E37-5B3A88A0CFE2}"/>
                </a:ext>
              </a:extLst>
            </p:cNvPr>
            <p:cNvSpPr txBox="1"/>
            <p:nvPr/>
          </p:nvSpPr>
          <p:spPr>
            <a:xfrm>
              <a:off x="1917947" y="1876762"/>
              <a:ext cx="112332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/>
                <a:t>How is the ability to monitor the protected areas impaired (</a:t>
              </a:r>
              <a:r>
                <a:rPr lang="en-CA" sz="2000" i="1" dirty="0"/>
                <a:t>n</a:t>
              </a:r>
              <a:r>
                <a:rPr lang="en-CA" sz="2000" dirty="0"/>
                <a:t>=67)?</a:t>
              </a:r>
            </a:p>
          </p:txBody>
        </p:sp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49A219F5-3FD1-4FF5-98E9-CA6F4D7A188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23438042"/>
                </p:ext>
              </p:extLst>
            </p:nvPr>
          </p:nvGraphicFramePr>
          <p:xfrm>
            <a:off x="-26268" y="1861068"/>
            <a:ext cx="12097344" cy="48082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869EC3-ACB9-4B35-B526-903E83A0BBC2}"/>
              </a:ext>
            </a:extLst>
          </p:cNvPr>
          <p:cNvGrpSpPr/>
          <p:nvPr/>
        </p:nvGrpSpPr>
        <p:grpSpPr>
          <a:xfrm>
            <a:off x="28877" y="44624"/>
            <a:ext cx="1905933" cy="1905933"/>
            <a:chOff x="5918290" y="2065149"/>
            <a:chExt cx="1905933" cy="190593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FC997B6-5FFD-4844-B6BE-342489A14155}"/>
                </a:ext>
              </a:extLst>
            </p:cNvPr>
            <p:cNvSpPr/>
            <p:nvPr/>
          </p:nvSpPr>
          <p:spPr>
            <a:xfrm>
              <a:off x="5918290" y="2065149"/>
              <a:ext cx="1905933" cy="1905933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4">
              <a:extLst>
                <a:ext uri="{FF2B5EF4-FFF2-40B4-BE49-F238E27FC236}">
                  <a16:creationId xmlns:a16="http://schemas.microsoft.com/office/drawing/2014/main" id="{8CBA21BC-D419-492C-8644-919470CA1305}"/>
                </a:ext>
              </a:extLst>
            </p:cNvPr>
            <p:cNvSpPr txBox="1"/>
            <p:nvPr/>
          </p:nvSpPr>
          <p:spPr>
            <a:xfrm>
              <a:off x="6197407" y="2344266"/>
              <a:ext cx="1347699" cy="1347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schemeClr val="tx1"/>
                  </a:solidFill>
                </a:rPr>
                <a:t>What do they protect and how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414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5739" y="476673"/>
            <a:ext cx="8431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000" b="1" dirty="0"/>
          </a:p>
          <a:p>
            <a:r>
              <a:rPr lang="en-CA" sz="3600" b="1" dirty="0"/>
              <a:t>Monitoring (</a:t>
            </a:r>
            <a:r>
              <a:rPr lang="en-CA" sz="3600" b="1" i="1" dirty="0"/>
              <a:t>n</a:t>
            </a:r>
            <a:r>
              <a:rPr lang="en-CA" sz="3600" b="1" dirty="0"/>
              <a:t>=42)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31013" y="1795457"/>
            <a:ext cx="95077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en-CA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3200" b="1" dirty="0"/>
              <a:t>monitoring tools </a:t>
            </a:r>
            <a:r>
              <a:rPr lang="en-CA" sz="3200" dirty="0"/>
              <a:t>used include: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3200" dirty="0"/>
              <a:t>baseline inventory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3200" dirty="0"/>
              <a:t>presence/absence surveys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3200" dirty="0"/>
              <a:t>inventory count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3200" dirty="0"/>
              <a:t>around 50 percent are using </a:t>
            </a:r>
            <a:r>
              <a:rPr lang="en-CA" sz="3200" b="1" dirty="0"/>
              <a:t>biologist </a:t>
            </a:r>
            <a:r>
              <a:rPr lang="en-CA" sz="3200" dirty="0"/>
              <a:t>or </a:t>
            </a:r>
            <a:r>
              <a:rPr lang="en-CA" sz="3200" b="1" dirty="0"/>
              <a:t>expert naturalists</a:t>
            </a:r>
            <a:r>
              <a:rPr lang="en-CA" sz="3200" dirty="0"/>
              <a:t> to gather monitoring information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3200" b="1" dirty="0"/>
              <a:t>volunteers </a:t>
            </a:r>
            <a:r>
              <a:rPr lang="en-CA" sz="3200" dirty="0"/>
              <a:t>and </a:t>
            </a:r>
            <a:r>
              <a:rPr lang="en-CA" sz="3200" b="1" dirty="0"/>
              <a:t>land owners </a:t>
            </a:r>
            <a:r>
              <a:rPr lang="en-CA" sz="3200" dirty="0"/>
              <a:t>provide inventory and monitoring support</a:t>
            </a:r>
            <a:endParaRPr lang="en-CA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89DBF3-9381-4842-B896-36161D2B05A1}"/>
              </a:ext>
            </a:extLst>
          </p:cNvPr>
          <p:cNvGrpSpPr/>
          <p:nvPr/>
        </p:nvGrpSpPr>
        <p:grpSpPr>
          <a:xfrm>
            <a:off x="28877" y="44624"/>
            <a:ext cx="1905933" cy="1905933"/>
            <a:chOff x="5918290" y="2065149"/>
            <a:chExt cx="1905933" cy="190593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CC5E7A0-2CA6-4914-86DC-B8FFAAC24FEA}"/>
                </a:ext>
              </a:extLst>
            </p:cNvPr>
            <p:cNvSpPr/>
            <p:nvPr/>
          </p:nvSpPr>
          <p:spPr>
            <a:xfrm>
              <a:off x="5918290" y="2065149"/>
              <a:ext cx="1905933" cy="1905933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>
              <a:extLst>
                <a:ext uri="{FF2B5EF4-FFF2-40B4-BE49-F238E27FC236}">
                  <a16:creationId xmlns:a16="http://schemas.microsoft.com/office/drawing/2014/main" id="{DE8047A2-D89B-402D-9C2A-BC96B401B153}"/>
                </a:ext>
              </a:extLst>
            </p:cNvPr>
            <p:cNvSpPr txBox="1"/>
            <p:nvPr/>
          </p:nvSpPr>
          <p:spPr>
            <a:xfrm>
              <a:off x="6197407" y="2344266"/>
              <a:ext cx="1347699" cy="1347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schemeClr val="tx1"/>
                  </a:solidFill>
                </a:rPr>
                <a:t>What do they protect and how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646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6EAC5B-E2DD-40D9-9ECA-063BBC8FA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80" y="3096344"/>
            <a:ext cx="9144000" cy="3573016"/>
          </a:xfrm>
        </p:spPr>
        <p:txBody>
          <a:bodyPr>
            <a:normAutofit/>
          </a:bodyPr>
          <a:lstStyle/>
          <a:p>
            <a:r>
              <a:rPr lang="en-US" sz="3200" b="1" dirty="0"/>
              <a:t>In this section: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revenue origins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Ecological Gift program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business + charity + endowments, </a:t>
            </a:r>
            <a:r>
              <a:rPr lang="en-US" sz="2800" i="1" dirty="0"/>
              <a:t>etcetera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670429-6ED9-461B-99DF-C60CEE3F4EB5}"/>
              </a:ext>
            </a:extLst>
          </p:cNvPr>
          <p:cNvSpPr/>
          <p:nvPr/>
        </p:nvSpPr>
        <p:spPr>
          <a:xfrm>
            <a:off x="45740" y="44624"/>
            <a:ext cx="12025336" cy="6778192"/>
          </a:xfrm>
          <a:prstGeom prst="rect">
            <a:avLst/>
          </a:prstGeom>
          <a:noFill/>
          <a:ln w="127000" cmpd="thickThin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A7AD184-D4BA-4F15-9D09-F695FBCE3C0B}"/>
              </a:ext>
            </a:extLst>
          </p:cNvPr>
          <p:cNvGrpSpPr/>
          <p:nvPr/>
        </p:nvGrpSpPr>
        <p:grpSpPr>
          <a:xfrm>
            <a:off x="6742484" y="710704"/>
            <a:ext cx="3456384" cy="3387095"/>
            <a:chOff x="3504068" y="4365908"/>
            <a:chExt cx="2014301" cy="197392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AE56800-2C78-48C5-9DB2-30C18E55F2E0}"/>
                </a:ext>
              </a:extLst>
            </p:cNvPr>
            <p:cNvSpPr/>
            <p:nvPr/>
          </p:nvSpPr>
          <p:spPr>
            <a:xfrm>
              <a:off x="3504068" y="4365908"/>
              <a:ext cx="2014301" cy="197392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8D5A1555-FECA-4B31-BE00-C0433F9A48A1}"/>
                </a:ext>
              </a:extLst>
            </p:cNvPr>
            <p:cNvSpPr txBox="1"/>
            <p:nvPr/>
          </p:nvSpPr>
          <p:spPr>
            <a:xfrm>
              <a:off x="3799056" y="4654982"/>
              <a:ext cx="1424325" cy="13957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/>
                <a:t>Funding &amp; revenue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04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-315416"/>
            <a:ext cx="2966753" cy="29523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430116" y="1556792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Approximately how much of the revenue that is received comes from the following sources? (N=70)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386832"/>
              </p:ext>
            </p:extLst>
          </p:nvPr>
        </p:nvGraphicFramePr>
        <p:xfrm>
          <a:off x="261764" y="3138064"/>
          <a:ext cx="11540654" cy="3171256"/>
        </p:xfrm>
        <a:graphic>
          <a:graphicData uri="http://schemas.openxmlformats.org/drawingml/2006/table">
            <a:tbl>
              <a:tblPr/>
              <a:tblGrid>
                <a:gridCol w="3533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12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43728">
                <a:tc>
                  <a:txBody>
                    <a:bodyPr/>
                    <a:lstStyle/>
                    <a:p>
                      <a:pPr algn="l" fontAlgn="b"/>
                      <a:endParaRPr lang="en-CA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4547" marR="14547" marT="14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none</a:t>
                      </a:r>
                    </a:p>
                  </a:txBody>
                  <a:tcPr marL="14547" marR="14547" marT="14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Very</a:t>
                      </a:r>
                    </a:p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little</a:t>
                      </a:r>
                    </a:p>
                  </a:txBody>
                  <a:tcPr marL="14547" marR="14547" marT="1454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Somewhat</a:t>
                      </a:r>
                    </a:p>
                  </a:txBody>
                  <a:tcPr marL="14547" marR="14547" marT="1454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Quite a</a:t>
                      </a:r>
                    </a:p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Bit</a:t>
                      </a:r>
                    </a:p>
                  </a:txBody>
                  <a:tcPr marL="14547" marR="14547" marT="1454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A Great</a:t>
                      </a:r>
                    </a:p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Deal</a:t>
                      </a:r>
                    </a:p>
                  </a:txBody>
                  <a:tcPr marL="14547" marR="14547" marT="1454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Almost</a:t>
                      </a:r>
                    </a:p>
                    <a:p>
                      <a:pPr algn="ctr" fontAlgn="ctr"/>
                      <a:r>
                        <a:rPr lang="en-CA" sz="17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All</a:t>
                      </a:r>
                    </a:p>
                  </a:txBody>
                  <a:tcPr marL="14547" marR="14547" marT="1454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700" b="0" i="1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not reported</a:t>
                      </a:r>
                    </a:p>
                  </a:txBody>
                  <a:tcPr marL="14547" marR="14547" marT="14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individual donors and member dues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42%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local government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36%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0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federal funds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private foundations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charities &amp; non-profits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39%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45%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0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provincial funds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39%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39%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0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grants from private businesses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21%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67%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941">
                <a:tc>
                  <a:txBody>
                    <a:bodyPr/>
                    <a:lstStyle/>
                    <a:p>
                      <a:pPr algn="r" fontAlgn="b"/>
                      <a:r>
                        <a:rPr lang="en-CA" sz="1700" b="0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income from investments</a:t>
                      </a:r>
                    </a:p>
                  </a:txBody>
                  <a:tcPr marL="14547" marR="130923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61%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7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14547" marR="14547" marT="14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1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510F10-AD2C-4399-8B9E-6C1C93F040D2}"/>
              </a:ext>
            </a:extLst>
          </p:cNvPr>
          <p:cNvGrpSpPr/>
          <p:nvPr/>
        </p:nvGrpSpPr>
        <p:grpSpPr>
          <a:xfrm>
            <a:off x="261764" y="116632"/>
            <a:ext cx="2014301" cy="1973921"/>
            <a:chOff x="3504068" y="4365908"/>
            <a:chExt cx="2014301" cy="197392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8E7537A-79C8-4149-9A92-657EB474EB09}"/>
                </a:ext>
              </a:extLst>
            </p:cNvPr>
            <p:cNvSpPr/>
            <p:nvPr/>
          </p:nvSpPr>
          <p:spPr>
            <a:xfrm>
              <a:off x="3504068" y="4365908"/>
              <a:ext cx="2014301" cy="197392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7DCA81B7-49C4-4C42-8FD5-3D178327C12A}"/>
                </a:ext>
              </a:extLst>
            </p:cNvPr>
            <p:cNvSpPr txBox="1"/>
            <p:nvPr/>
          </p:nvSpPr>
          <p:spPr>
            <a:xfrm>
              <a:off x="3799056" y="4654982"/>
              <a:ext cx="1424325" cy="13957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/>
                <a:t>Funding/ revenue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1FCF3A9-9E66-46E1-91B2-7317DA7289B0}"/>
              </a:ext>
            </a:extLst>
          </p:cNvPr>
          <p:cNvSpPr txBox="1"/>
          <p:nvPr/>
        </p:nvSpPr>
        <p:spPr>
          <a:xfrm>
            <a:off x="3133205" y="1844824"/>
            <a:ext cx="864983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en-CA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3200" dirty="0"/>
              <a:t>66 percent (</a:t>
            </a:r>
            <a:r>
              <a:rPr lang="en-CA" sz="3200" i="1" dirty="0"/>
              <a:t>n</a:t>
            </a:r>
            <a:r>
              <a:rPr lang="en-CA" sz="3200" dirty="0"/>
              <a:t>=61) indicated to have used the program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sz="3200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CA" sz="3200" dirty="0"/>
              <a:t>General </a:t>
            </a:r>
            <a:r>
              <a:rPr lang="en-CA" sz="3200" b="1" dirty="0"/>
              <a:t>comments</a:t>
            </a:r>
            <a:r>
              <a:rPr lang="en-CA" sz="3200" dirty="0"/>
              <a:t>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good program, </a:t>
            </a:r>
            <a:r>
              <a:rPr lang="en-US" sz="2800" dirty="0"/>
              <a:t>u</a:t>
            </a:r>
            <a:r>
              <a:rPr lang="en-CA" sz="2800" dirty="0"/>
              <a:t>sed when it </a:t>
            </a:r>
            <a:r>
              <a:rPr lang="en-CA" sz="2800" b="1" dirty="0"/>
              <a:t>benefits</a:t>
            </a:r>
            <a:r>
              <a:rPr lang="en-CA" sz="2800" dirty="0"/>
              <a:t> the landowner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2800" b="1" dirty="0"/>
              <a:t>tedious</a:t>
            </a:r>
            <a:r>
              <a:rPr lang="en-CA" sz="2800" dirty="0"/>
              <a:t>: time consuming &amp; expensive process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2800" dirty="0"/>
              <a:t>small-sized land trusts do </a:t>
            </a:r>
            <a:r>
              <a:rPr lang="en-CA" sz="2800" b="1" dirty="0"/>
              <a:t>not have the capacity</a:t>
            </a:r>
            <a:r>
              <a:rPr lang="en-CA" sz="2800" dirty="0"/>
              <a:t> to promote it (to landowners)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CA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9B021C-C337-4478-84C1-B9BF98BF0DB1}"/>
              </a:ext>
            </a:extLst>
          </p:cNvPr>
          <p:cNvSpPr txBox="1"/>
          <p:nvPr/>
        </p:nvSpPr>
        <p:spPr>
          <a:xfrm>
            <a:off x="2775739" y="476673"/>
            <a:ext cx="8431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000" b="1" dirty="0"/>
          </a:p>
          <a:p>
            <a:r>
              <a:rPr lang="en-CA" sz="3600" b="1" dirty="0"/>
              <a:t>Ecological gift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3F46A5-0C1A-4875-ACBD-5DF7F5AF0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852936"/>
            <a:ext cx="2352675" cy="2533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51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8477" y="188640"/>
            <a:ext cx="7978463" cy="65527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5C2A825-75C2-4F23-88B5-4030AD9D270C}"/>
              </a:ext>
            </a:extLst>
          </p:cNvPr>
          <p:cNvSpPr/>
          <p:nvPr/>
        </p:nvSpPr>
        <p:spPr>
          <a:xfrm>
            <a:off x="3359650" y="390421"/>
            <a:ext cx="1008112" cy="743651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7201F1C-66F3-4E49-95DD-4C74D9FF3E2A}"/>
              </a:ext>
            </a:extLst>
          </p:cNvPr>
          <p:cNvSpPr/>
          <p:nvPr/>
        </p:nvSpPr>
        <p:spPr>
          <a:xfrm>
            <a:off x="3358108" y="2327639"/>
            <a:ext cx="1008112" cy="74365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CE6A6E1-2C84-4641-9285-D672A6CE8A3B}"/>
              </a:ext>
            </a:extLst>
          </p:cNvPr>
          <p:cNvSpPr/>
          <p:nvPr/>
        </p:nvSpPr>
        <p:spPr>
          <a:xfrm>
            <a:off x="3358108" y="3469939"/>
            <a:ext cx="1008112" cy="7436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71A7A58-4681-4AAB-975D-3825BEC4A8DE}"/>
              </a:ext>
            </a:extLst>
          </p:cNvPr>
          <p:cNvSpPr/>
          <p:nvPr/>
        </p:nvSpPr>
        <p:spPr>
          <a:xfrm>
            <a:off x="3358108" y="5421652"/>
            <a:ext cx="1008112" cy="743651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8AFC0E-429F-4FDD-A8F0-76A3CCD72598}"/>
              </a:ext>
            </a:extLst>
          </p:cNvPr>
          <p:cNvSpPr/>
          <p:nvPr/>
        </p:nvSpPr>
        <p:spPr>
          <a:xfrm>
            <a:off x="3358108" y="4632937"/>
            <a:ext cx="1008112" cy="7436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314518A-908E-4C11-A80A-256F8C82F6D2}"/>
              </a:ext>
            </a:extLst>
          </p:cNvPr>
          <p:cNvSpPr/>
          <p:nvPr/>
        </p:nvSpPr>
        <p:spPr>
          <a:xfrm>
            <a:off x="3358108" y="1608601"/>
            <a:ext cx="1008112" cy="743651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" name="TextBox 1"/>
          <p:cNvSpPr txBox="1"/>
          <p:nvPr/>
        </p:nvSpPr>
        <p:spPr>
          <a:xfrm>
            <a:off x="2494012" y="441240"/>
            <a:ext cx="792088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sz="3600" b="1" dirty="0"/>
              <a:t> 12%  </a:t>
            </a:r>
            <a:r>
              <a:rPr lang="en-CA" sz="2400" dirty="0"/>
              <a:t>of the organizations </a:t>
            </a:r>
            <a:r>
              <a:rPr lang="en-CA" sz="2400" b="1" u="sng" dirty="0"/>
              <a:t>operate a business</a:t>
            </a:r>
            <a:r>
              <a:rPr lang="en-CA" sz="2400" dirty="0"/>
              <a:t> as part of their organization (</a:t>
            </a:r>
            <a:r>
              <a:rPr lang="en-CA" sz="2400" i="1" dirty="0"/>
              <a:t>n</a:t>
            </a:r>
            <a:r>
              <a:rPr lang="en-CA" sz="2400" dirty="0"/>
              <a:t>=59)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sz="3200" b="1" dirty="0"/>
              <a:t> 93%</a:t>
            </a:r>
            <a:r>
              <a:rPr lang="en-CA" sz="2400" b="1" dirty="0"/>
              <a:t>     </a:t>
            </a:r>
            <a:r>
              <a:rPr lang="en-CA" sz="2400" b="1" u="sng" dirty="0"/>
              <a:t>operate as a charity</a:t>
            </a:r>
            <a:r>
              <a:rPr lang="en-CA" sz="2400" b="1" dirty="0"/>
              <a:t> </a:t>
            </a:r>
            <a:r>
              <a:rPr lang="en-CA" sz="2400" dirty="0"/>
              <a:t>(</a:t>
            </a:r>
            <a:r>
              <a:rPr lang="en-CA" sz="2400" i="1" dirty="0"/>
              <a:t>n</a:t>
            </a:r>
            <a:r>
              <a:rPr lang="en-CA" sz="2400" dirty="0"/>
              <a:t>=59)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b="1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sz="2400" b="1" dirty="0"/>
              <a:t> </a:t>
            </a:r>
            <a:r>
              <a:rPr lang="en-CA" sz="3200" b="1" dirty="0"/>
              <a:t>18%</a:t>
            </a:r>
            <a:r>
              <a:rPr lang="en-CA" sz="2400" b="1" dirty="0"/>
              <a:t>   </a:t>
            </a:r>
            <a:r>
              <a:rPr lang="en-CA" sz="2400" dirty="0"/>
              <a:t>of the sample </a:t>
            </a:r>
            <a:r>
              <a:rPr lang="en-CA" sz="2400" b="1" u="sng" dirty="0"/>
              <a:t>uses debt/credit</a:t>
            </a:r>
            <a:r>
              <a:rPr lang="en-CA" sz="2400" dirty="0"/>
              <a:t> as a financial tool (</a:t>
            </a:r>
            <a:r>
              <a:rPr lang="en-CA" sz="2400" i="1" dirty="0"/>
              <a:t>n</a:t>
            </a:r>
            <a:r>
              <a:rPr lang="en-CA" sz="2400" dirty="0"/>
              <a:t>=55)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b="1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sz="2400" b="1" dirty="0"/>
              <a:t> </a:t>
            </a:r>
            <a:r>
              <a:rPr lang="en-CA" sz="3200" b="1" dirty="0"/>
              <a:t>68%</a:t>
            </a:r>
            <a:r>
              <a:rPr lang="en-CA" sz="2400" b="1" dirty="0"/>
              <a:t>    </a:t>
            </a:r>
            <a:r>
              <a:rPr lang="en-CA" sz="2400" b="1" u="sng" dirty="0"/>
              <a:t>own endowments </a:t>
            </a:r>
            <a:r>
              <a:rPr lang="en-CA" sz="2400" dirty="0"/>
              <a:t>(</a:t>
            </a:r>
            <a:r>
              <a:rPr lang="en-CA" sz="2400" i="1" dirty="0"/>
              <a:t>n</a:t>
            </a:r>
            <a:r>
              <a:rPr lang="en-CA" sz="2400" dirty="0"/>
              <a:t>=55) and </a:t>
            </a:r>
            <a:r>
              <a:rPr lang="en-CA" sz="3200" b="1" dirty="0"/>
              <a:t>39%</a:t>
            </a:r>
            <a:r>
              <a:rPr lang="en-CA" sz="2400" dirty="0"/>
              <a:t> say they 		have an </a:t>
            </a:r>
            <a:r>
              <a:rPr lang="en-CA" sz="2400" b="1" u="sng" dirty="0"/>
              <a:t>endowment policy</a:t>
            </a:r>
            <a:r>
              <a:rPr lang="en-CA" sz="2400" dirty="0"/>
              <a:t> in place (</a:t>
            </a:r>
            <a:r>
              <a:rPr lang="en-CA" sz="2400" i="1" dirty="0"/>
              <a:t>n</a:t>
            </a:r>
            <a:r>
              <a:rPr lang="en-CA" sz="2400" dirty="0"/>
              <a:t>=33)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sz="3200" b="1" dirty="0"/>
              <a:t> </a:t>
            </a:r>
            <a:r>
              <a:rPr lang="en-CA" sz="4000" b="1" dirty="0"/>
              <a:t>12</a:t>
            </a:r>
            <a:r>
              <a:rPr lang="en-CA" sz="3200" b="1" dirty="0"/>
              <a:t>%</a:t>
            </a:r>
            <a:r>
              <a:rPr lang="en-CA" sz="2400" b="1" dirty="0"/>
              <a:t>   </a:t>
            </a:r>
            <a:r>
              <a:rPr lang="en-CA" sz="2400" dirty="0"/>
              <a:t>of the sample have a </a:t>
            </a:r>
            <a:r>
              <a:rPr lang="en-CA" sz="2400" u="sng" dirty="0"/>
              <a:t>legal defense fund</a:t>
            </a:r>
            <a:r>
              <a:rPr lang="en-CA" sz="2400" dirty="0"/>
              <a:t> (</a:t>
            </a:r>
            <a:r>
              <a:rPr lang="en-CA" sz="2400" i="1" dirty="0"/>
              <a:t>n</a:t>
            </a:r>
            <a:r>
              <a:rPr lang="en-CA" sz="2400" dirty="0"/>
              <a:t>=42)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CA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sz="2400" b="1" dirty="0"/>
              <a:t>   </a:t>
            </a:r>
            <a:r>
              <a:rPr lang="en-CA" sz="3200" b="1" dirty="0"/>
              <a:t>7%</a:t>
            </a:r>
            <a:r>
              <a:rPr lang="en-CA" sz="2400" b="1" dirty="0"/>
              <a:t>      </a:t>
            </a:r>
            <a:r>
              <a:rPr lang="en-CA" sz="2400" dirty="0"/>
              <a:t>has a </a:t>
            </a:r>
            <a:r>
              <a:rPr lang="en-CA" sz="2400" u="sng" dirty="0"/>
              <a:t>deficit</a:t>
            </a:r>
            <a:r>
              <a:rPr lang="en-CA" sz="2400" dirty="0"/>
              <a:t> </a:t>
            </a:r>
            <a:r>
              <a:rPr lang="en-CA" sz="2400" b="1" dirty="0"/>
              <a:t>(</a:t>
            </a:r>
            <a:r>
              <a:rPr lang="en-CA" sz="2400" b="1" i="1" dirty="0"/>
              <a:t>n</a:t>
            </a:r>
            <a:r>
              <a:rPr lang="en-CA" sz="2400" b="1" dirty="0"/>
              <a:t>=55)</a:t>
            </a:r>
            <a:endParaRPr lang="en-CA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39A1B32-0BE1-4D11-8FB4-91A5F1414008}"/>
              </a:ext>
            </a:extLst>
          </p:cNvPr>
          <p:cNvGrpSpPr/>
          <p:nvPr/>
        </p:nvGrpSpPr>
        <p:grpSpPr>
          <a:xfrm>
            <a:off x="261764" y="116632"/>
            <a:ext cx="2014301" cy="1973921"/>
            <a:chOff x="3504068" y="4365908"/>
            <a:chExt cx="2014301" cy="197392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937F997-C015-49D4-9B45-35FCB5F4CE75}"/>
                </a:ext>
              </a:extLst>
            </p:cNvPr>
            <p:cNvSpPr/>
            <p:nvPr/>
          </p:nvSpPr>
          <p:spPr>
            <a:xfrm>
              <a:off x="3504068" y="4365908"/>
              <a:ext cx="2014301" cy="197392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BFC5317D-6267-4AA5-B06F-1ED0FAF651DF}"/>
                </a:ext>
              </a:extLst>
            </p:cNvPr>
            <p:cNvSpPr txBox="1"/>
            <p:nvPr/>
          </p:nvSpPr>
          <p:spPr>
            <a:xfrm>
              <a:off x="3799056" y="4654982"/>
              <a:ext cx="1424325" cy="13957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/>
                <a:t>Funding/ revenue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49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6EAC5B-E2DD-40D9-9ECA-063BBC8FA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80" y="3096344"/>
            <a:ext cx="9144000" cy="3573016"/>
          </a:xfrm>
        </p:spPr>
        <p:txBody>
          <a:bodyPr>
            <a:normAutofit/>
          </a:bodyPr>
          <a:lstStyle/>
          <a:p>
            <a:r>
              <a:rPr lang="en-US" sz="3200" b="1" dirty="0"/>
              <a:t>In this section: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support for the S&amp;P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comments on the accreditation</a:t>
            </a:r>
            <a:endParaRPr lang="en-US" sz="2600" dirty="0"/>
          </a:p>
          <a:p>
            <a:endParaRPr lang="en-US" sz="3200" b="1" dirty="0"/>
          </a:p>
          <a:p>
            <a:pPr lvl="1"/>
            <a:endParaRPr lang="en-US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670429-6ED9-461B-99DF-C60CEE3F4EB5}"/>
              </a:ext>
            </a:extLst>
          </p:cNvPr>
          <p:cNvSpPr/>
          <p:nvPr/>
        </p:nvSpPr>
        <p:spPr>
          <a:xfrm>
            <a:off x="45740" y="44624"/>
            <a:ext cx="12025336" cy="6778192"/>
          </a:xfrm>
          <a:prstGeom prst="rect">
            <a:avLst/>
          </a:prstGeom>
          <a:noFill/>
          <a:ln w="127000" cmpd="thickThin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16A826-0DF7-4106-8F08-4793C896838D}"/>
              </a:ext>
            </a:extLst>
          </p:cNvPr>
          <p:cNvGrpSpPr/>
          <p:nvPr/>
        </p:nvGrpSpPr>
        <p:grpSpPr>
          <a:xfrm>
            <a:off x="6670476" y="651541"/>
            <a:ext cx="3456384" cy="3505419"/>
            <a:chOff x="934409" y="1880565"/>
            <a:chExt cx="2041787" cy="211613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7267265-8F16-4E43-8B76-CACDB7C10BA6}"/>
                </a:ext>
              </a:extLst>
            </p:cNvPr>
            <p:cNvSpPr/>
            <p:nvPr/>
          </p:nvSpPr>
          <p:spPr>
            <a:xfrm>
              <a:off x="934409" y="1880565"/>
              <a:ext cx="2041787" cy="2116138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4">
              <a:extLst>
                <a:ext uri="{FF2B5EF4-FFF2-40B4-BE49-F238E27FC236}">
                  <a16:creationId xmlns:a16="http://schemas.microsoft.com/office/drawing/2014/main" id="{BF485E32-F4AF-4FB3-B1CC-5D2541332485}"/>
                </a:ext>
              </a:extLst>
            </p:cNvPr>
            <p:cNvSpPr txBox="1"/>
            <p:nvPr/>
          </p:nvSpPr>
          <p:spPr>
            <a:xfrm>
              <a:off x="1233422" y="2190466"/>
              <a:ext cx="1443761" cy="14963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prstClr val="white"/>
                  </a:solidFill>
                  <a:latin typeface="Corbel"/>
                  <a:ea typeface="+mn-ea"/>
                  <a:cs typeface="+mn-cs"/>
                </a:rPr>
                <a:t>Standards and Practices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939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6020" y="148319"/>
            <a:ext cx="72008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dirty="0">
                <a:latin typeface="Calibri"/>
                <a:ea typeface="Calibri"/>
                <a:cs typeface="Times New Roman"/>
              </a:rPr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2422004" y="559201"/>
            <a:ext cx="8064896" cy="558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CA" sz="2800" b="1" dirty="0">
                <a:solidFill>
                  <a:srgbClr val="652825"/>
                </a:solidFill>
              </a:rPr>
              <a:t>Standards and Practices Model</a:t>
            </a:r>
            <a:endParaRPr lang="en-CA" sz="2800" dirty="0">
              <a:solidFill>
                <a:srgbClr val="652825"/>
              </a:solidFill>
              <a:latin typeface="Calibri"/>
              <a:ea typeface="Calibri"/>
              <a:cs typeface="Times New Roman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CB4AE4-D71C-48E7-B69E-AA0F328B0B60}"/>
              </a:ext>
            </a:extLst>
          </p:cNvPr>
          <p:cNvGrpSpPr/>
          <p:nvPr/>
        </p:nvGrpSpPr>
        <p:grpSpPr>
          <a:xfrm>
            <a:off x="117748" y="96933"/>
            <a:ext cx="2041787" cy="2116138"/>
            <a:chOff x="934409" y="1880565"/>
            <a:chExt cx="2041787" cy="211613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DB8BEDB-E1E6-4AB2-A6C3-1EC29D81E812}"/>
                </a:ext>
              </a:extLst>
            </p:cNvPr>
            <p:cNvSpPr/>
            <p:nvPr/>
          </p:nvSpPr>
          <p:spPr>
            <a:xfrm>
              <a:off x="934409" y="1880565"/>
              <a:ext cx="2041787" cy="2116138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8AA7CCDC-0A92-4F96-95FC-2F435F3D14F4}"/>
                </a:ext>
              </a:extLst>
            </p:cNvPr>
            <p:cNvSpPr txBox="1"/>
            <p:nvPr/>
          </p:nvSpPr>
          <p:spPr>
            <a:xfrm>
              <a:off x="1233422" y="2190466"/>
              <a:ext cx="1443761" cy="14963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prstClr val="white"/>
                  </a:solidFill>
                  <a:latin typeface="Corbel"/>
                  <a:ea typeface="+mn-ea"/>
                  <a:cs typeface="+mn-cs"/>
                </a:rPr>
                <a:t>Standards and Practices</a:t>
              </a:r>
            </a:p>
          </p:txBody>
        </p:sp>
      </p:grp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E42AA48-F756-44AB-8702-51D82F3302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9071257"/>
              </p:ext>
            </p:extLst>
          </p:nvPr>
        </p:nvGraphicFramePr>
        <p:xfrm>
          <a:off x="7750596" y="1143418"/>
          <a:ext cx="4121878" cy="5566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692A37B2-8962-41C5-8AC2-5FB01BEAA5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482711"/>
              </p:ext>
            </p:extLst>
          </p:nvPr>
        </p:nvGraphicFramePr>
        <p:xfrm>
          <a:off x="8254652" y="2492896"/>
          <a:ext cx="2987584" cy="179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692A37B2-8962-41C5-8AC2-5FB01BEAA5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506667"/>
              </p:ext>
            </p:extLst>
          </p:nvPr>
        </p:nvGraphicFramePr>
        <p:xfrm>
          <a:off x="8273029" y="4565597"/>
          <a:ext cx="2987582" cy="1792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DA1AB08-1A56-43EF-A8C7-A1DAEA38AF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726" y="2421203"/>
            <a:ext cx="7126842" cy="42614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7D0601-C784-414E-B1A5-DE7BB1ADFC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4531831"/>
            <a:ext cx="1296144" cy="16765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C985CAA-A3BE-481F-8B4A-A348E9789212}"/>
              </a:ext>
            </a:extLst>
          </p:cNvPr>
          <p:cNvCxnSpPr/>
          <p:nvPr/>
        </p:nvCxnSpPr>
        <p:spPr>
          <a:xfrm>
            <a:off x="6166420" y="3437898"/>
            <a:ext cx="3168352" cy="0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BD6D63-FCD0-47EA-9DEC-5A40D24BA29B}"/>
              </a:ext>
            </a:extLst>
          </p:cNvPr>
          <p:cNvCxnSpPr/>
          <p:nvPr/>
        </p:nvCxnSpPr>
        <p:spPr>
          <a:xfrm>
            <a:off x="6166420" y="5589240"/>
            <a:ext cx="3168352" cy="0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7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6020" y="148319"/>
            <a:ext cx="72008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dirty="0">
                <a:latin typeface="Calibri"/>
                <a:ea typeface="Calibri"/>
                <a:cs typeface="Times New Roman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1917948" y="2190050"/>
            <a:ext cx="10009112" cy="3951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overall comments were positive about using the Model</a:t>
            </a:r>
          </a:p>
          <a:p>
            <a:pPr marL="914400" lvl="1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standardize conservation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–legally and financially</a:t>
            </a:r>
          </a:p>
          <a:p>
            <a:pPr marL="914400" lvl="1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CA" sz="24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credibility </a:t>
            </a:r>
            <a:r>
              <a:rPr lang="en-CA" sz="24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(donors, partners, public)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CA" sz="2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concerns about making the Model mandatory</a:t>
            </a:r>
          </a:p>
          <a:p>
            <a:pPr marL="914400" lvl="1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difficult for small or new organizations to implement</a:t>
            </a:r>
          </a:p>
          <a:p>
            <a:pPr marL="914400" lvl="1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fear that the model might be to inflexible to their needs</a:t>
            </a:r>
          </a:p>
          <a:p>
            <a:pPr marL="914400" lvl="1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wary about mandatory enforcement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2854052" y="559201"/>
            <a:ext cx="8064896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CA" sz="3600" b="1" dirty="0">
                <a:solidFill>
                  <a:srgbClr val="652825"/>
                </a:solidFill>
              </a:rPr>
              <a:t>Standards and Practices Model</a:t>
            </a:r>
            <a:endParaRPr lang="en-CA" sz="3600" dirty="0">
              <a:solidFill>
                <a:srgbClr val="652825"/>
              </a:solidFill>
              <a:latin typeface="Calibri"/>
              <a:ea typeface="Calibri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E92B6B-D17D-4820-9523-EE115DF30EFD}"/>
              </a:ext>
            </a:extLst>
          </p:cNvPr>
          <p:cNvGrpSpPr/>
          <p:nvPr/>
        </p:nvGrpSpPr>
        <p:grpSpPr>
          <a:xfrm>
            <a:off x="117748" y="96933"/>
            <a:ext cx="2041787" cy="2116138"/>
            <a:chOff x="934409" y="1880565"/>
            <a:chExt cx="2041787" cy="211613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EE54F2-87D0-4F50-9755-0042901FE184}"/>
                </a:ext>
              </a:extLst>
            </p:cNvPr>
            <p:cNvSpPr/>
            <p:nvPr/>
          </p:nvSpPr>
          <p:spPr>
            <a:xfrm>
              <a:off x="934409" y="1880565"/>
              <a:ext cx="2041787" cy="2116138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26B32F06-532E-45C1-8515-F88F63ADB43D}"/>
                </a:ext>
              </a:extLst>
            </p:cNvPr>
            <p:cNvSpPr txBox="1"/>
            <p:nvPr/>
          </p:nvSpPr>
          <p:spPr>
            <a:xfrm>
              <a:off x="1233422" y="2190466"/>
              <a:ext cx="1443761" cy="14963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2400" b="0" u="none" kern="1200" dirty="0">
                  <a:solidFill>
                    <a:prstClr val="white"/>
                  </a:solidFill>
                  <a:latin typeface="Corbel"/>
                  <a:ea typeface="+mn-ea"/>
                  <a:cs typeface="+mn-cs"/>
                </a:rPr>
                <a:t>Standards and Practices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700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Thank You</a:t>
            </a:r>
          </a:p>
        </p:txBody>
      </p:sp>
      <p:pic>
        <p:nvPicPr>
          <p:cNvPr id="5" name="Content Placeholder 6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" b="1669"/>
          <a:stretch>
            <a:fillRect/>
          </a:stretch>
        </p:blipFill>
        <p:spPr>
          <a:xfrm>
            <a:off x="1637135" y="2011168"/>
            <a:ext cx="5969445" cy="4010120"/>
          </a:xfrm>
        </p:spPr>
      </p:pic>
      <p:pic>
        <p:nvPicPr>
          <p:cNvPr id="1028" name="Picture 4" descr="Conserving BC's Fu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848" y="-4382"/>
            <a:ext cx="4938193" cy="239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cea.org/wp-content/uploads/2016/02/ccea_new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726" y="4729366"/>
            <a:ext cx="2592288" cy="117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Vi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574" y="3704692"/>
            <a:ext cx="2290544" cy="66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external-content.duckduckgo.com/iu/?u=https%3A%2F%2Ftse1.mm.bing.net%2Fth%3Fid%3DOIP.YX1k592vu4K2ONxImZJPGAAAAA%26pid%3DApi&amp;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ttps://external-content.duckduckgo.com/iu/?u=https%3A%2F%2Ftse1.mm.bing.net%2Fth%3Fid%3DOIP.YX1k592vu4K2ONxImZJPGAAAAA%26pid%3DApi&amp;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276" y="1988840"/>
            <a:ext cx="3981339" cy="115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8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2276872"/>
            <a:ext cx="12506672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1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 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661D01-5C9C-48FA-9887-83B1E66B59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 tone presentation (widescreen)</Template>
  <TotalTime>0</TotalTime>
  <Words>1293</Words>
  <Application>Microsoft Office PowerPoint</Application>
  <PresentationFormat>Custom</PresentationFormat>
  <Paragraphs>297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Corbel</vt:lpstr>
      <vt:lpstr>Courier New</vt:lpstr>
      <vt:lpstr>Wingdings</vt:lpstr>
      <vt:lpstr>Earthtones 16x9</vt:lpstr>
      <vt:lpstr>         Conservation in a changing landscape: An overview of land trusts in Canada   </vt:lpstr>
      <vt:lpstr>Islands of Green: Protected Areas in Canada </vt:lpstr>
      <vt:lpstr>PowerPoint Presentation</vt:lpstr>
      <vt:lpstr>About this research (the survey)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2014-12-03T04:24:14Z</dcterms:created>
  <dcterms:modified xsi:type="dcterms:W3CDTF">2021-04-28T23:16:18Z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